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5" r:id="rId5"/>
    <p:sldMasterId id="2147483667" r:id="rId6"/>
  </p:sldMasterIdLst>
  <p:notesMasterIdLst>
    <p:notesMasterId r:id="rId109"/>
  </p:notesMasterIdLst>
  <p:sldIdLst>
    <p:sldId id="256" r:id="rId7"/>
    <p:sldId id="395" r:id="rId8"/>
    <p:sldId id="444" r:id="rId9"/>
    <p:sldId id="403" r:id="rId10"/>
    <p:sldId id="404" r:id="rId11"/>
    <p:sldId id="405" r:id="rId12"/>
    <p:sldId id="392" r:id="rId13"/>
    <p:sldId id="328" r:id="rId14"/>
    <p:sldId id="296" r:id="rId15"/>
    <p:sldId id="329" r:id="rId16"/>
    <p:sldId id="331" r:id="rId17"/>
    <p:sldId id="330" r:id="rId18"/>
    <p:sldId id="336" r:id="rId19"/>
    <p:sldId id="335" r:id="rId20"/>
    <p:sldId id="334" r:id="rId21"/>
    <p:sldId id="333" r:id="rId22"/>
    <p:sldId id="332" r:id="rId23"/>
    <p:sldId id="337" r:id="rId24"/>
    <p:sldId id="341" r:id="rId25"/>
    <p:sldId id="339" r:id="rId26"/>
    <p:sldId id="388" r:id="rId27"/>
    <p:sldId id="389" r:id="rId28"/>
    <p:sldId id="390" r:id="rId29"/>
    <p:sldId id="391" r:id="rId30"/>
    <p:sldId id="393" r:id="rId31"/>
    <p:sldId id="342" r:id="rId32"/>
    <p:sldId id="343" r:id="rId33"/>
    <p:sldId id="345" r:id="rId34"/>
    <p:sldId id="344" r:id="rId35"/>
    <p:sldId id="346" r:id="rId36"/>
    <p:sldId id="350" r:id="rId37"/>
    <p:sldId id="352" r:id="rId38"/>
    <p:sldId id="351" r:id="rId39"/>
    <p:sldId id="353" r:id="rId40"/>
    <p:sldId id="347" r:id="rId41"/>
    <p:sldId id="354" r:id="rId42"/>
    <p:sldId id="356" r:id="rId43"/>
    <p:sldId id="357" r:id="rId44"/>
    <p:sldId id="358" r:id="rId45"/>
    <p:sldId id="348" r:id="rId46"/>
    <p:sldId id="359" r:id="rId47"/>
    <p:sldId id="360" r:id="rId48"/>
    <p:sldId id="361" r:id="rId49"/>
    <p:sldId id="362" r:id="rId50"/>
    <p:sldId id="363" r:id="rId51"/>
    <p:sldId id="365" r:id="rId52"/>
    <p:sldId id="366" r:id="rId53"/>
    <p:sldId id="367" r:id="rId54"/>
    <p:sldId id="368" r:id="rId55"/>
    <p:sldId id="369" r:id="rId56"/>
    <p:sldId id="371" r:id="rId57"/>
    <p:sldId id="370" r:id="rId58"/>
    <p:sldId id="373" r:id="rId59"/>
    <p:sldId id="372" r:id="rId60"/>
    <p:sldId id="375" r:id="rId61"/>
    <p:sldId id="376" r:id="rId62"/>
    <p:sldId id="377" r:id="rId63"/>
    <p:sldId id="378" r:id="rId64"/>
    <p:sldId id="379" r:id="rId65"/>
    <p:sldId id="380" r:id="rId66"/>
    <p:sldId id="394" r:id="rId67"/>
    <p:sldId id="381" r:id="rId68"/>
    <p:sldId id="382" r:id="rId69"/>
    <p:sldId id="399" r:id="rId70"/>
    <p:sldId id="406" r:id="rId71"/>
    <p:sldId id="412" r:id="rId72"/>
    <p:sldId id="448" r:id="rId73"/>
    <p:sldId id="446" r:id="rId74"/>
    <p:sldId id="447" r:id="rId75"/>
    <p:sldId id="400" r:id="rId76"/>
    <p:sldId id="423" r:id="rId77"/>
    <p:sldId id="424" r:id="rId78"/>
    <p:sldId id="425" r:id="rId79"/>
    <p:sldId id="427" r:id="rId80"/>
    <p:sldId id="445" r:id="rId81"/>
    <p:sldId id="426" r:id="rId82"/>
    <p:sldId id="408" r:id="rId83"/>
    <p:sldId id="429" r:id="rId84"/>
    <p:sldId id="428" r:id="rId85"/>
    <p:sldId id="413" r:id="rId86"/>
    <p:sldId id="430" r:id="rId87"/>
    <p:sldId id="431" r:id="rId88"/>
    <p:sldId id="432" r:id="rId89"/>
    <p:sldId id="417" r:id="rId90"/>
    <p:sldId id="433" r:id="rId91"/>
    <p:sldId id="439" r:id="rId92"/>
    <p:sldId id="438" r:id="rId93"/>
    <p:sldId id="437" r:id="rId94"/>
    <p:sldId id="436" r:id="rId95"/>
    <p:sldId id="435" r:id="rId96"/>
    <p:sldId id="434" r:id="rId97"/>
    <p:sldId id="410" r:id="rId98"/>
    <p:sldId id="416" r:id="rId99"/>
    <p:sldId id="407" r:id="rId100"/>
    <p:sldId id="420" r:id="rId101"/>
    <p:sldId id="449" r:id="rId102"/>
    <p:sldId id="443" r:id="rId103"/>
    <p:sldId id="419" r:id="rId104"/>
    <p:sldId id="450" r:id="rId105"/>
    <p:sldId id="442" r:id="rId106"/>
    <p:sldId id="266" r:id="rId107"/>
    <p:sldId id="398" r:id="rId108"/>
  </p:sldIdLst>
  <p:sldSz cx="12192000" cy="6858000"/>
  <p:notesSz cx="6858000" cy="9144000"/>
  <p:custDataLst>
    <p:tags r:id="rId1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DBD5"/>
    <a:srgbClr val="EEB0A2"/>
    <a:srgbClr val="D24726"/>
    <a:srgbClr val="00B050"/>
    <a:srgbClr val="DB5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681" autoAdjust="0"/>
  </p:normalViewPr>
  <p:slideViewPr>
    <p:cSldViewPr snapToGrid="0">
      <p:cViewPr varScale="1">
        <p:scale>
          <a:sx n="82" d="100"/>
          <a:sy n="82" d="100"/>
        </p:scale>
        <p:origin x="7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theme" Target="theme/theme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notesMaster" Target="notesMasters/notesMaster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ags" Target="tags/tag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8AF7-B4A4-4E4B-A01F-71A60FFCC6CA}"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E77A4-546B-4759-8EA2-19545229B68D}" type="slidenum">
              <a:rPr lang="en-US" smtClean="0"/>
              <a:t>‹#›</a:t>
            </a:fld>
            <a:endParaRPr lang="en-US"/>
          </a:p>
        </p:txBody>
      </p:sp>
    </p:spTree>
    <p:extLst>
      <p:ext uri="{BB962C8B-B14F-4D97-AF65-F5344CB8AC3E}">
        <p14:creationId xmlns:p14="http://schemas.microsoft.com/office/powerpoint/2010/main" val="101901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Go slow—</a:t>
            </a:r>
            <a:r>
              <a:rPr lang="en-US" altLang="ja-JP" i="1" dirty="0"/>
              <a:t>speak slowly!</a:t>
            </a:r>
          </a:p>
          <a:p>
            <a:endParaRPr lang="en-US" i="1" dirty="0"/>
          </a:p>
          <a:p>
            <a:r>
              <a:rPr lang="en-US" b="1" dirty="0"/>
              <a:t>Good morning everyone and thanks for coming.</a:t>
            </a:r>
            <a:r>
              <a:rPr lang="en-US" dirty="0"/>
              <a:t> My name is Bernard Dickens.</a:t>
            </a:r>
          </a:p>
          <a:p>
            <a:endParaRPr lang="en-US" dirty="0"/>
          </a:p>
          <a:p>
            <a:r>
              <a:rPr lang="en-US" dirty="0"/>
              <a:t>I’m presenting for my candidacy exam our work on the </a:t>
            </a:r>
            <a:r>
              <a:rPr lang="en-US" b="1" dirty="0"/>
              <a:t>StrongBox </a:t>
            </a:r>
            <a:r>
              <a:rPr lang="en-US" b="0" dirty="0"/>
              <a:t>project, which has the goal of -&gt;</a:t>
            </a:r>
          </a:p>
          <a:p>
            <a:endParaRPr lang="en-US" b="0" dirty="0"/>
          </a:p>
          <a:p>
            <a:r>
              <a:rPr lang="en-US" b="0" dirty="0"/>
              <a:t>c</a:t>
            </a:r>
            <a:r>
              <a:rPr lang="en-US" sz="1200" dirty="0">
                <a:latin typeface="Century Gothic" panose="020B0502020202020204" pitchFamily="34" charset="0"/>
                <a:ea typeface="Lato Light" panose="020F0502020204030203" pitchFamily="34" charset="0"/>
                <a:cs typeface="Lato Light" panose="020F0502020204030203" pitchFamily="34" charset="0"/>
              </a:rPr>
              <a:t>apitalizing on security, performance, and energy tradeoffs in Full Drive Encryption schemes.</a:t>
            </a:r>
            <a:endParaRPr lang="en-US" b="0" dirty="0"/>
          </a:p>
          <a:p>
            <a:endParaRPr lang="en-US" dirty="0"/>
          </a:p>
          <a:p>
            <a:r>
              <a:rPr lang="en-US" sz="1200" b="1" dirty="0"/>
              <a:t>&lt;PRESS SPACE&gt;</a:t>
            </a:r>
            <a:endParaRPr lang="en-US" b="1" dirty="0"/>
          </a:p>
        </p:txBody>
      </p:sp>
      <p:sp>
        <p:nvSpPr>
          <p:cNvPr id="4" name="Slide Number Placeholder 3"/>
          <p:cNvSpPr>
            <a:spLocks noGrp="1"/>
          </p:cNvSpPr>
          <p:nvPr>
            <p:ph type="sldNum" sz="quarter" idx="5"/>
          </p:nvPr>
        </p:nvSpPr>
        <p:spPr/>
        <p:txBody>
          <a:bodyPr/>
          <a:lstStyle/>
          <a:p>
            <a:fld id="{FE6E77A4-546B-4759-8EA2-19545229B68D}" type="slidenum">
              <a:rPr lang="en-US" smtClean="0"/>
              <a:t>1</a:t>
            </a:fld>
            <a:endParaRPr lang="en-US"/>
          </a:p>
        </p:txBody>
      </p:sp>
    </p:spTree>
    <p:extLst>
      <p:ext uri="{BB962C8B-B14F-4D97-AF65-F5344CB8AC3E}">
        <p14:creationId xmlns:p14="http://schemas.microsoft.com/office/powerpoint/2010/main" val="3436832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a:t>
            </a:r>
            <a:r>
              <a:rPr lang="en-US" dirty="0"/>
              <a:t>AES-XTS is a block cipher </a:t>
            </a:r>
            <a:r>
              <a:rPr lang="en-US" sz="1200" b="1" dirty="0"/>
              <a:t>&lt;PRESS SPACE&gt; </a:t>
            </a:r>
            <a:r>
              <a:rPr lang="en-US" dirty="0"/>
              <a:t>originally conceived with spinning disks in mind</a:t>
            </a:r>
          </a:p>
          <a:p>
            <a:endParaRPr lang="en-US" dirty="0"/>
          </a:p>
          <a:p>
            <a:r>
              <a:rPr lang="en-US" sz="1200" b="1" dirty="0"/>
              <a:t>&lt;PRESS SPACE&gt;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74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theoretical framework to evaluate StrongBox versus the traditional assumptions and constraints of FDE.</a:t>
            </a:r>
          </a:p>
          <a:p>
            <a:endParaRPr lang="en-US" b="1"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2698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 timeline of the StrongBox project, including all three principal components.</a:t>
            </a:r>
          </a:p>
          <a:p>
            <a:endParaRPr lang="en-US" dirty="0"/>
          </a:p>
          <a:p>
            <a:r>
              <a:rPr lang="en-US" b="1" dirty="0"/>
              <a:t>&lt;PRESS SPACE&gt;</a:t>
            </a:r>
          </a:p>
        </p:txBody>
      </p:sp>
      <p:sp>
        <p:nvSpPr>
          <p:cNvPr id="4" name="Slide Number Placeholder 3"/>
          <p:cNvSpPr>
            <a:spLocks noGrp="1"/>
          </p:cNvSpPr>
          <p:nvPr>
            <p:ph type="sldNum" sz="quarter" idx="5"/>
          </p:nvPr>
        </p:nvSpPr>
        <p:spPr/>
        <p:txBody>
          <a:bodyPr/>
          <a:lstStyle/>
          <a:p>
            <a:fld id="{FE6E77A4-546B-4759-8EA2-19545229B68D}" type="slidenum">
              <a:rPr lang="en-US" smtClean="0"/>
              <a:t>101</a:t>
            </a:fld>
            <a:endParaRPr lang="en-US"/>
          </a:p>
        </p:txBody>
      </p:sp>
    </p:spTree>
    <p:extLst>
      <p:ext uri="{BB962C8B-B14F-4D97-AF65-F5344CB8AC3E}">
        <p14:creationId xmlns:p14="http://schemas.microsoft.com/office/powerpoint/2010/main" val="30009593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StrongBox 1 and 2 source is currently available open source on GitHub and GitLab!</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39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Unfortunately, AES-XTS is very slow. Compared to unencrypted storage, AES-XTS can slowdown I/O anywhere from 3-5x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is partly because the AES cipher is known to be slow, but it’s also due to how AES functions in XTS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6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When crypting your disk, AES-XTS works sector by sector.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Take any arbitrary disk sector. AES-XTS will divide that sector into blocks and, using some initialization vector, will encrypt the first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498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Once complete, it will use the output from that previous operation to encrypt the next block </a:t>
            </a:r>
            <a:r>
              <a:rPr lang="en-US" sz="1200" b="1" dirty="0"/>
              <a:t>&lt;PRESS SPACE&gt;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94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repeats the process for the next block.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05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 next block </a:t>
            </a:r>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676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so on </a:t>
            </a:r>
            <a:r>
              <a:rPr lang="en-US" sz="1200" b="1" dirty="0"/>
              <a:t>&lt;PRESS SPACE&gt; </a:t>
            </a:r>
            <a:r>
              <a:rPr lang="en-US" sz="1200" b="0" dirty="0"/>
              <a:t>until the entire sector is crypted.</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823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so on </a:t>
            </a:r>
            <a:r>
              <a:rPr lang="en-US" sz="1200" b="1" dirty="0"/>
              <a:t>&lt;PRESS SPACE&gt; </a:t>
            </a:r>
            <a:r>
              <a:rPr lang="en-US" sz="1200" b="0" dirty="0"/>
              <a:t>until the entire sector is crypted.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Again, this is a relatively slow process.</a:t>
            </a:r>
            <a:endParaRPr lang="en-US" b="1" dirty="0"/>
          </a:p>
          <a:p>
            <a:endParaRPr lang="en-US" b="0" dirty="0"/>
          </a:p>
          <a:p>
            <a:r>
              <a:rPr lang="en-US" b="1" dirty="0"/>
              <a:t>Can we do better?</a:t>
            </a:r>
            <a:endParaRPr lang="en-US" b="0" dirty="0"/>
          </a:p>
          <a:p>
            <a:endParaRPr lang="en-US" b="0" dirty="0"/>
          </a:p>
          <a:p>
            <a:r>
              <a:rPr lang="en-US" sz="1200" b="1" dirty="0"/>
              <a:t>&lt;PRESS SPACE&gt;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901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AES-XTS </a:t>
            </a:r>
            <a:r>
              <a:rPr lang="en-US" b="0" dirty="0"/>
              <a:t>block cipher is the </a:t>
            </a:r>
            <a:r>
              <a:rPr lang="en-US" dirty="0"/>
              <a:t>industry standard, but it’s not the only way to do FDE</a:t>
            </a:r>
          </a:p>
          <a:p>
            <a:pPr marL="0" indent="0">
              <a:buFontTx/>
              <a:buNone/>
            </a:pPr>
            <a:endParaRPr lang="en-US" dirty="0"/>
          </a:p>
          <a:p>
            <a:pPr marL="0" indent="0">
              <a:buFontTx/>
              <a:buNone/>
            </a:pPr>
            <a:r>
              <a:rPr lang="en-US" dirty="0"/>
              <a:t>There are also stream ciphers! </a:t>
            </a:r>
            <a:r>
              <a:rPr lang="en-US" i="1" dirty="0"/>
              <a:t>(check the time)</a:t>
            </a:r>
          </a:p>
          <a:p>
            <a:pPr marL="0" indent="0">
              <a:buFontTx/>
              <a:buNone/>
            </a:pPr>
            <a:endParaRPr lang="en-US" dirty="0"/>
          </a:p>
          <a:p>
            <a:r>
              <a:rPr lang="en-US" sz="1200" b="1" dirty="0"/>
              <a:t>&lt;PRESS SPACE&gt;</a:t>
            </a:r>
            <a:endParaRPr lang="en-US" b="1" dirty="0"/>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735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Stream ciphers work by interpreting your data as a series of bits or a “stream” and XORing that data stream with a stream of key bits or the “keystream,” hence the name</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571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project consists of three principal components we call </a:t>
            </a:r>
            <a:r>
              <a:rPr lang="en-US" b="1" dirty="0"/>
              <a:t>StrongBox 1 </a:t>
            </a:r>
            <a:r>
              <a:rPr lang="en-US" b="0" dirty="0"/>
              <a:t>through </a:t>
            </a:r>
            <a:r>
              <a:rPr lang="en-US" b="1" dirty="0"/>
              <a:t>StrongBox 3</a:t>
            </a:r>
            <a:r>
              <a:rPr lang="en-US" b="0" dirty="0"/>
              <a:t>.</a:t>
            </a:r>
          </a:p>
          <a:p>
            <a:endParaRPr lang="en-US" b="0"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875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Thanks to their simplicity, stream ciphers are known to be blazing fast and dead simple to implement</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715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With </a:t>
            </a:r>
            <a:r>
              <a:rPr lang="en-US" b="1" dirty="0"/>
              <a:t>StrongBox 1</a:t>
            </a:r>
            <a:r>
              <a:rPr lang="en-US" b="0" dirty="0"/>
              <a:t>, we focus specifically on the ChaCha20 stream cipher, but there are -&gt;</a:t>
            </a:r>
          </a:p>
          <a:p>
            <a:pPr marL="0" indent="0">
              <a:buFontTx/>
              <a:buNone/>
            </a:pPr>
            <a:endParaRPr lang="en-US" b="0" dirty="0"/>
          </a:p>
          <a:p>
            <a:pPr marL="0" indent="0">
              <a:buFontTx/>
              <a:buNone/>
            </a:pPr>
            <a:r>
              <a:rPr lang="en-US" b="0" dirty="0"/>
              <a:t>many stream ciphers and many ciphers that exhibit various characteristics under StrongBox.</a:t>
            </a:r>
          </a:p>
          <a:p>
            <a:pPr marL="0" indent="0">
              <a:buFontTx/>
              <a:buNone/>
            </a:pPr>
            <a:endParaRPr lang="en-US" b="0" dirty="0"/>
          </a:p>
          <a:p>
            <a:pPr marL="0" indent="0">
              <a:buFontTx/>
              <a:buNone/>
            </a:pPr>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61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are ciphers constructed to be high throughput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built to be energy efficient or high performance when implemented in software</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that can operate non-deterministically and naturally resist cryptanalysis</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many others with interesting characteristics</a:t>
            </a:r>
            <a:r>
              <a:rPr lang="en-US" dirty="0"/>
              <a:t> </a:t>
            </a:r>
            <a:r>
              <a:rPr lang="en-US" b="1" dirty="0"/>
              <a:t>&lt;PRESS SPACE&gt;</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791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are ciphers constructed to be high throughput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built to be energy efficient or high performance when implemented in software</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that can operate non-deterministically and naturally resist cryptanalysis</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many others with interesting characteristics</a:t>
            </a:r>
            <a:r>
              <a:rPr lang="en-US" dirty="0"/>
              <a:t> </a:t>
            </a:r>
            <a:r>
              <a:rPr lang="en-US" b="1" dirty="0"/>
              <a:t>&lt;PRESS SPACE&gt;</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16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are ciphers constructed to be high throughput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built to be energy efficient or high performance when implemented in software</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that can operate non-deterministically and naturally resist cryptanalysis</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many others with interesting characteristics</a:t>
            </a:r>
            <a:r>
              <a:rPr lang="en-US" dirty="0"/>
              <a:t> </a:t>
            </a:r>
            <a:r>
              <a:rPr lang="en-US" b="1" dirty="0"/>
              <a:t>&lt;PRESS SPACE&gt;</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549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are ciphers constructed to be high throughput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built to be energy efficient or high performance when implemented in software</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that can operate non-deterministically and naturally resist cryptanalysis</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many others with other interesting characteristics</a:t>
            </a:r>
            <a:r>
              <a:rPr lang="en-US" dirty="0"/>
              <a:t> </a:t>
            </a:r>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429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easy, right? We can just switch out the slower block cipher for the faster stream cipher and call it a day.</a:t>
            </a:r>
          </a:p>
          <a:p>
            <a:endParaRPr lang="en-US" b="0" dirty="0"/>
          </a:p>
          <a:p>
            <a:r>
              <a:rPr lang="en-US" b="0" dirty="0"/>
              <a:t>Well…</a:t>
            </a:r>
          </a:p>
          <a:p>
            <a:endParaRPr lang="en-US" b="0" dirty="0"/>
          </a:p>
          <a:p>
            <a:r>
              <a:rPr lang="en-US" sz="1200" b="1" dirty="0"/>
              <a:t>&lt;PRESS SPACE&gt;</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98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 are 2 major issues that prevent us from considering a stream cipher for FDE: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357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when using a stream cipher naively, two or more writes to the same location in storage will trivially and utterly break your encryption and reveal your data to an attacker</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283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second is, if the system is rolled back to a previously valid state, an adversary could trick the system into breaking your encryption by comparing states</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97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With </a:t>
            </a:r>
            <a:r>
              <a:rPr lang="en-US" b="1" dirty="0"/>
              <a:t>StrongBox 1</a:t>
            </a:r>
            <a:r>
              <a:rPr lang="en-US" b="0" dirty="0"/>
              <a:t>, we focused on the security-performance tradeoff between block ciphers and stream ciphers in the context of FDE.</a:t>
            </a:r>
          </a:p>
          <a:p>
            <a:endParaRPr lang="en-US" b="0" dirty="0"/>
          </a:p>
          <a:p>
            <a:r>
              <a:rPr lang="en-US" b="0" dirty="0"/>
              <a:t>Specifically: we demonstrated that the conventional wisdom regarding FDE is no longer valid.</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fact, our </a:t>
            </a:r>
            <a:r>
              <a:rPr lang="en-US" b="1" dirty="0"/>
              <a:t>StrongBox 1</a:t>
            </a:r>
            <a:r>
              <a:rPr lang="en-US" b="0" dirty="0"/>
              <a:t> implementation using the ChaCha20 stream cipher provides confidentiality and integrity guarantees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equal to or greater than those provided by the state of the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363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a:t>
            </a:r>
            <a:r>
              <a:rPr lang="en-US" b="0" dirty="0"/>
              <a:t>As to the first problem, why does a simple overwrite break your encryption and breach confidentiality when using a stream cipher?</a:t>
            </a:r>
          </a:p>
          <a:p>
            <a:endParaRPr lang="en-US" b="0" dirty="0"/>
          </a:p>
          <a:p>
            <a:r>
              <a:rPr lang="en-US" b="0" dirty="0"/>
              <a:t>Well…</a:t>
            </a:r>
          </a:p>
          <a:p>
            <a:endParaRPr lang="en-US" b="0" dirty="0"/>
          </a:p>
          <a:p>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997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Let’s say you have the data you’re trying to encrypt and you have your keystream.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078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 encrypt your data, you XOR it with the keystream and the output would be encrypted bytes</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83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b="0" dirty="0"/>
              <a:t>say you were to encrypt more data with that same keystream. </a:t>
            </a:r>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88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also get an output that looks indistinguishable from random and so we may call it encrypted. But…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051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you take the outputs from both encryption operations and XOR them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974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You can trivially factor out the keystream and very easily reveal the data you wanted to keep secret.</a:t>
            </a:r>
          </a:p>
          <a:p>
            <a:endParaRPr lang="en-US" b="0" dirty="0"/>
          </a:p>
          <a:p>
            <a:r>
              <a:rPr lang="en-US" b="0" dirty="0"/>
              <a:t>That’s a violation of confidentiality. Your encryption is broken.</a:t>
            </a:r>
          </a:p>
          <a:p>
            <a:endParaRPr lang="en-US" sz="1200"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421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solution, of course, would be to use a different keystream or “rekey” the stream cipher every time you want to encrypt data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522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Unfortunately, when using a stream cipher for FDE, this “rekeying” process becomes quite expensive</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977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Take, for example, the popular EXT4 file system</a:t>
            </a:r>
          </a:p>
          <a:p>
            <a:endParaRPr lang="en-US" b="0" dirty="0"/>
          </a:p>
          <a:p>
            <a:r>
              <a:rPr lang="en-US" b="0" dirty="0"/>
              <a:t>We observe that, when writing and then deleting a relatively small 250MB file three times, more than half of the write operations Ext4 makes are actually overwrites to locations it had written to previously.</a:t>
            </a:r>
          </a:p>
          <a:p>
            <a:endParaRPr lang="en-US" b="0" dirty="0"/>
          </a:p>
          <a:p>
            <a:r>
              <a:rPr lang="en-US" b="0" i="1" dirty="0"/>
              <a:t>Slow down!</a:t>
            </a:r>
          </a:p>
          <a:p>
            <a:endParaRPr lang="en-US" b="0" dirty="0"/>
          </a:p>
          <a:p>
            <a:r>
              <a:rPr lang="en-US" b="0" dirty="0"/>
              <a:t>You can imagine, then, that, were we to trigger an expensive rekeying operation after every write operation that constituted an overwrite, we would observe a massive degradation in the performance of our filesystem.</a:t>
            </a:r>
          </a:p>
          <a:p>
            <a:endParaRPr lang="en-US" b="0" dirty="0"/>
          </a:p>
          <a:p>
            <a:r>
              <a:rPr lang="en-US" b="0" dirty="0"/>
              <a:t>And we do!</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187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Having demonstrated the efficacy of the StrongBox approach to </a:t>
            </a:r>
            <a:r>
              <a:rPr lang="en-US" b="1" dirty="0"/>
              <a:t>Full Drive Encryption</a:t>
            </a:r>
            <a:r>
              <a:rPr lang="en-US" b="0" dirty="0"/>
              <a:t>, we turn our attention to ciphers beyond the 20-round </a:t>
            </a:r>
            <a:r>
              <a:rPr lang="en-US" b="0" dirty="0" err="1"/>
              <a:t>ChaCha</a:t>
            </a:r>
            <a:r>
              <a:rPr lang="en-US" b="0" dirty="0"/>
              <a:t> and AES of </a:t>
            </a:r>
            <a:r>
              <a:rPr lang="en-US" b="1" dirty="0"/>
              <a:t>StrongBox 1</a:t>
            </a:r>
            <a:r>
              <a:rPr lang="en-US" b="0" dirty="0"/>
              <a:t>.</a:t>
            </a:r>
          </a:p>
          <a:p>
            <a:endParaRPr lang="en-US" b="0" dirty="0"/>
          </a:p>
          <a:p>
            <a:r>
              <a:rPr lang="en-US" b="0" dirty="0"/>
              <a:t>It turns out that there are many stream ciphers in existence, and they each exhibit different characteristics under StrongBox. For example: some ciphers offer stronger security guarantees in exchange for less throughput while others focus on being energy-efficient when implemented in software.</a:t>
            </a:r>
          </a:p>
          <a:p>
            <a:endParaRPr lang="en-US" b="0" dirty="0"/>
          </a:p>
          <a:p>
            <a:r>
              <a:rPr lang="en-US" b="0" dirty="0"/>
              <a:t>Our goal with the second leg of the project is to exploit this “cipher configuration space” by dynamically trading off various s</a:t>
            </a:r>
            <a:r>
              <a:rPr lang="en-US" sz="1200" dirty="0">
                <a:latin typeface="Century Gothic" panose="020B0502020202020204" pitchFamily="34" charset="0"/>
                <a:ea typeface="Lato Light" panose="020F0502020204030203" pitchFamily="34" charset="0"/>
                <a:cs typeface="Lato Light" panose="020F0502020204030203" pitchFamily="34" charset="0"/>
              </a:rPr>
              <a:t>ecurity properties, system performance, and system energy use (among other concerns).</a:t>
            </a:r>
            <a:endParaRPr lang="en-US" b="0" dirty="0"/>
          </a:p>
          <a:p>
            <a:endParaRPr lang="en-US" b="0" dirty="0"/>
          </a:p>
          <a:p>
            <a:r>
              <a:rPr lang="en-US" b="1" dirty="0"/>
              <a:t>&lt;PRESS SPACE&gt;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610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b="0" dirty="0"/>
              <a:t>The second problem is that of an adversary taking snapshots </a:t>
            </a:r>
            <a:r>
              <a:rPr lang="en-US" sz="1200" b="1" dirty="0"/>
              <a:t>&lt;PRESS SPACE&gt;</a:t>
            </a:r>
            <a:r>
              <a:rPr lang="en-US" b="0" dirty="0"/>
              <a:t> of the system at some valid states and then later </a:t>
            </a:r>
            <a:r>
              <a:rPr lang="en-US" sz="1200" b="1" dirty="0"/>
              <a:t>&lt;PRESS SPACE&gt; </a:t>
            </a:r>
            <a:r>
              <a:rPr lang="en-US" b="0" dirty="0"/>
              <a:t>rolling the system back to the earliest previously valid states.</a:t>
            </a:r>
          </a:p>
          <a:p>
            <a:endParaRPr lang="en-US" b="0" dirty="0"/>
          </a:p>
          <a:p>
            <a:r>
              <a:rPr lang="en-US" sz="1200" b="1" dirty="0"/>
              <a:t>&lt;PRESS SPACE&gt;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696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b="0" dirty="0"/>
              <a:t>The second problem is that of an adversary taking snapshots </a:t>
            </a:r>
            <a:r>
              <a:rPr lang="en-US" sz="1200" b="1" dirty="0"/>
              <a:t>&lt;PRESS SPACE&gt;</a:t>
            </a:r>
            <a:r>
              <a:rPr lang="en-US" b="0" dirty="0"/>
              <a:t> of the system at some valid states and then later </a:t>
            </a:r>
            <a:r>
              <a:rPr lang="en-US" sz="1200" b="1" dirty="0"/>
              <a:t>&lt;PRESS SPACE&gt; </a:t>
            </a:r>
            <a:r>
              <a:rPr lang="en-US" b="0" dirty="0"/>
              <a:t>rolling the system back to the earliest previously valid states.</a:t>
            </a:r>
          </a:p>
          <a:p>
            <a:endParaRPr lang="en-US" b="0" dirty="0"/>
          </a:p>
          <a:p>
            <a:r>
              <a:rPr lang="en-US" sz="1200" b="1" dirty="0"/>
              <a:t>&lt;PRESS SPACE&gt;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090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b="0" dirty="0"/>
              <a:t>The second problem is that of an adversary taking snapshots </a:t>
            </a:r>
            <a:r>
              <a:rPr lang="en-US" sz="1200" b="1" dirty="0"/>
              <a:t>&lt;PRESS SPACE&gt;</a:t>
            </a:r>
            <a:r>
              <a:rPr lang="en-US" b="0" dirty="0"/>
              <a:t> of the system at some valid states and then later </a:t>
            </a:r>
            <a:r>
              <a:rPr lang="en-US" sz="1200" b="1" dirty="0"/>
              <a:t>&lt;PRESS SPACE&gt; </a:t>
            </a:r>
            <a:r>
              <a:rPr lang="en-US" b="0" dirty="0"/>
              <a:t>rolling the system back to the earliest previously valid states.</a:t>
            </a:r>
          </a:p>
          <a:p>
            <a:endParaRPr lang="en-US" b="0" dirty="0"/>
          </a:p>
          <a:p>
            <a:r>
              <a:rPr lang="en-US" sz="1200" b="1" dirty="0"/>
              <a:t>&lt;PRESS SPACE&gt;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99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the rollback went unnoticed and writes were allowed to continue as normal</a:t>
            </a:r>
          </a:p>
          <a:p>
            <a:endParaRPr lang="en-US" b="0" dirty="0"/>
          </a:p>
          <a:p>
            <a:r>
              <a:rPr lang="en-US" sz="1200" b="1" dirty="0"/>
              <a:t>&lt;PRESS SPACE&gt;</a:t>
            </a:r>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353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 adversary could contrast the currently valid encrypted system with their most recent valid snapshot and force a compromising overwrite condition without the system having actually made any overwrite!</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00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it is for these reasons that stream ciphers are </a:t>
            </a:r>
            <a:r>
              <a:rPr lang="en-US" b="1" dirty="0"/>
              <a:t>assumed</a:t>
            </a:r>
            <a:r>
              <a:rPr lang="en-US" b="0" dirty="0"/>
              <a:t> to be unsuitable for FDE… </a:t>
            </a:r>
            <a:r>
              <a:rPr lang="en-US" sz="1200" b="1" dirty="0"/>
              <a:t>&lt;PRESS SPACE&gt; </a:t>
            </a:r>
            <a:r>
              <a:rPr lang="en-US" sz="1200" b="0" dirty="0"/>
              <a:t>… </a:t>
            </a:r>
            <a:r>
              <a:rPr lang="en-US" b="0" dirty="0"/>
              <a:t>leaving AES-XTS as our fastest viable option and, </a:t>
            </a:r>
            <a:r>
              <a:rPr lang="en-US" sz="1200" b="0" dirty="0"/>
              <a:t>therefore, the industry standard.</a:t>
            </a:r>
            <a:endParaRPr lang="en-US" b="0" dirty="0"/>
          </a:p>
          <a:p>
            <a:endParaRPr lang="en-US" b="0" dirty="0"/>
          </a:p>
          <a:p>
            <a:r>
              <a:rPr lang="en-US" b="0" dirty="0"/>
              <a:t>At least, </a:t>
            </a:r>
            <a:r>
              <a:rPr lang="en-US" b="1" dirty="0"/>
              <a:t>that was the assumption.</a:t>
            </a:r>
          </a:p>
          <a:p>
            <a:endParaRPr lang="en-US"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a:t>
            </a:r>
            <a:endParaRPr lang="en-US" b="1" i="1" dirty="0"/>
          </a:p>
          <a:p>
            <a:r>
              <a:rPr lang="en-US" i="1" dirty="0"/>
              <a:t>Check the time and perhaps </a:t>
            </a:r>
            <a:r>
              <a:rPr lang="en-US" b="1" i="1" dirty="0"/>
              <a:t>slow down a bit</a:t>
            </a:r>
            <a:r>
              <a:rPr lang="en-US" i="1" dirty="0"/>
              <a:t>… and GO! You’re doing great </a:t>
            </a:r>
            <a:r>
              <a:rPr lang="en-US" i="1" dirty="0">
                <a:sym typeface="Wingdings" panose="05000000000000000000" pitchFamily="2" charset="2"/>
              </a:rPr>
              <a:t></a:t>
            </a:r>
            <a:endParaRPr lang="en-US" i="1"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892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it is for these reasons that stream ciphers are </a:t>
            </a:r>
            <a:r>
              <a:rPr lang="en-US" b="1" dirty="0"/>
              <a:t>assumed</a:t>
            </a:r>
            <a:r>
              <a:rPr lang="en-US" b="0" dirty="0"/>
              <a:t> to be unsuitable for FDE… </a:t>
            </a:r>
            <a:r>
              <a:rPr lang="en-US" sz="1200" b="1" dirty="0"/>
              <a:t>&lt;PRESS SPACE&gt; </a:t>
            </a:r>
            <a:r>
              <a:rPr lang="en-US" sz="1200" b="0" dirty="0"/>
              <a:t>… </a:t>
            </a:r>
            <a:r>
              <a:rPr lang="en-US" b="0" dirty="0"/>
              <a:t>leaving AES-XTS as our fastest viable option and, </a:t>
            </a:r>
            <a:r>
              <a:rPr lang="en-US" sz="1200" b="0" dirty="0"/>
              <a:t>therefore, the industry standard.</a:t>
            </a:r>
            <a:endParaRPr lang="en-US" b="0" dirty="0"/>
          </a:p>
          <a:p>
            <a:endParaRPr lang="en-US" b="0" dirty="0"/>
          </a:p>
          <a:p>
            <a:r>
              <a:rPr lang="en-US" b="0" dirty="0"/>
              <a:t>At least, </a:t>
            </a:r>
            <a:r>
              <a:rPr lang="en-US" b="1" dirty="0"/>
              <a:t>that was the assumption.</a:t>
            </a:r>
          </a:p>
          <a:p>
            <a:endParaRPr lang="en-US"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a:t>
            </a:r>
            <a:endParaRPr lang="en-US" b="1" i="1" dirty="0"/>
          </a:p>
          <a:p>
            <a:r>
              <a:rPr lang="en-US" i="1" dirty="0"/>
              <a:t>Check the time and perhaps </a:t>
            </a:r>
            <a:r>
              <a:rPr lang="en-US" b="1" i="1" dirty="0"/>
              <a:t>slow down a bit</a:t>
            </a:r>
            <a:r>
              <a:rPr lang="en-US" i="1" dirty="0"/>
              <a:t>… and GO! You’re doing great </a:t>
            </a:r>
            <a:r>
              <a:rPr lang="en-US" i="1" dirty="0">
                <a:sym typeface="Wingdings" panose="05000000000000000000" pitchFamily="2" charset="2"/>
              </a:rPr>
              <a:t></a:t>
            </a:r>
            <a:endParaRPr lang="en-US" i="1"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515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However:</a:t>
            </a:r>
            <a:r>
              <a:rPr lang="en-US" b="0" dirty="0"/>
              <a:t> we argue that two recent trends in technology invalidate the premises of this old assumption.</a:t>
            </a:r>
          </a:p>
          <a:p>
            <a:endParaRPr lang="en-US" b="0" dirty="0"/>
          </a:p>
          <a:p>
            <a:r>
              <a:rPr lang="en-US" b="0" dirty="0"/>
              <a:t>Specifically:</a:t>
            </a:r>
          </a:p>
          <a:p>
            <a:endParaRPr lang="en-US" b="0" dirty="0"/>
          </a:p>
          <a:p>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265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The widespread adoption of NV flash based storage, most of which is governed by some form of Flash Translation Layer or </a:t>
            </a:r>
            <a:r>
              <a:rPr lang="en-US" sz="1200" b="1" dirty="0"/>
              <a:t>“FTL”</a:t>
            </a:r>
            <a:r>
              <a:rPr lang="en-US" sz="1200" b="0" dirty="0"/>
              <a:t>.</a:t>
            </a:r>
          </a:p>
          <a:p>
            <a:endParaRPr lang="en-US" sz="1200" b="0" dirty="0"/>
          </a:p>
          <a:p>
            <a:r>
              <a:rPr lang="en-US" sz="1200" b="0" dirty="0"/>
              <a:t>The key property of these FTLs we’ll be exploiting is their tendency to spread writes out across the physical device and avoid overwriting the same cell.</a:t>
            </a:r>
          </a:p>
          <a:p>
            <a:endParaRPr lang="en-US" sz="1200" b="1" dirty="0"/>
          </a:p>
          <a:p>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321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Further:</a:t>
            </a:r>
          </a:p>
          <a:p>
            <a:endParaRPr lang="en-US" b="1" dirty="0"/>
          </a:p>
          <a:p>
            <a:r>
              <a:rPr lang="en-US" b="0" dirty="0"/>
              <a:t>We observe the proliferation of secure hardware, such as trusted platform modules and trusted execution environments, which are featured in nearly all computer and personal mobile devices manufactured today. We can leverage this secure hardware to track system state and detect any rollbacks.</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527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with </a:t>
            </a:r>
            <a:r>
              <a:rPr lang="en-US" b="1" dirty="0"/>
              <a:t>StrongBox 3</a:t>
            </a:r>
            <a:r>
              <a:rPr lang="en-US" b="0" dirty="0"/>
              <a:t>,</a:t>
            </a:r>
            <a:r>
              <a:rPr lang="en-US" b="1" dirty="0"/>
              <a:t> </a:t>
            </a:r>
            <a:r>
              <a:rPr lang="en-US" b="0" dirty="0"/>
              <a:t>we seek to define a clear set of cryptographic goals StrongBox should achieve -&gt;</a:t>
            </a:r>
          </a:p>
          <a:p>
            <a:endParaRPr lang="en-US" b="0" dirty="0"/>
          </a:p>
          <a:p>
            <a:r>
              <a:rPr lang="en-US" b="0" dirty="0"/>
              <a:t>and to introduce a theoretical framework to formally model and rigorously evaluate StrongBox’s security properties with respect to these goals.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But </a:t>
            </a:r>
            <a:r>
              <a:rPr lang="en-US" b="1" dirty="0"/>
              <a:t>&lt;PRESS SPACE&gt; </a:t>
            </a:r>
            <a:r>
              <a:rPr lang="en-US" dirty="0"/>
              <a:t>let’s start at the beginning with the original StrongBox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Remember: aim for around FOURTY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348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the </a:t>
            </a:r>
            <a:r>
              <a:rPr lang="en-US" b="0" dirty="0"/>
              <a:t>filesystem</a:t>
            </a:r>
            <a:r>
              <a:rPr lang="en-US" dirty="0"/>
              <a:t> </a:t>
            </a:r>
            <a:r>
              <a:rPr lang="en-US" b="1" u="sng" dirty="0"/>
              <a:t>counterpart</a:t>
            </a:r>
            <a:r>
              <a:rPr lang="en-US" b="1" u="none" dirty="0"/>
              <a:t> </a:t>
            </a:r>
            <a:r>
              <a:rPr lang="en-US" dirty="0"/>
              <a:t>of FTL is the log-structured filesystem or LFS.</a:t>
            </a:r>
          </a:p>
          <a:p>
            <a:endParaRPr lang="en-US" dirty="0"/>
          </a:p>
          <a:p>
            <a:r>
              <a:rPr lang="en-US" dirty="0"/>
              <a:t>An LFS is an append-only FS, makes as few overwrites as possible, and operates like a ring buffer where all write operations are appended to the end of the “log,” hence the name.</a:t>
            </a:r>
          </a:p>
          <a:p>
            <a:endParaRPr lang="en-US" dirty="0"/>
          </a:p>
          <a:p>
            <a:r>
              <a:rPr lang="en-US" dirty="0"/>
              <a:t>Again: FTLs and </a:t>
            </a:r>
            <a:r>
              <a:rPr lang="en-US" dirty="0" err="1"/>
              <a:t>LFSes</a:t>
            </a:r>
            <a:r>
              <a:rPr lang="en-US" dirty="0"/>
              <a:t> are designed to make as few overwrites as possible.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2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fact, we observe that, when writing and then deleting a relatively small 250MB file three times, the </a:t>
            </a:r>
            <a:r>
              <a:rPr lang="en-US" b="0" dirty="0" err="1"/>
              <a:t>LFSes</a:t>
            </a:r>
            <a:r>
              <a:rPr lang="en-US" b="0" dirty="0"/>
              <a:t> make very few overwrites when compared to the non-LFS Ext4 file system. In the case of F2FS, only 2 overwrites occur.</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907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Further:</a:t>
            </a:r>
            <a:r>
              <a:rPr lang="en-US" b="0" dirty="0"/>
              <a:t> we can leverage secure hardware to actively version the system state and detect rollbacks.</a:t>
            </a:r>
          </a:p>
          <a:p>
            <a:endParaRPr lang="en-US" b="0" dirty="0"/>
          </a:p>
          <a:p>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067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is accomplished with the use of a </a:t>
            </a:r>
            <a:r>
              <a:rPr lang="en-US" b="1" dirty="0"/>
              <a:t>secure monotonic counter</a:t>
            </a:r>
            <a:r>
              <a:rPr lang="en-US" b="0" dirty="0"/>
              <a:t>, which can be implemented using any TPM or TEE secure hardware</a:t>
            </a:r>
            <a:r>
              <a:rPr lang="en-US" sz="1200" b="1" dirty="0"/>
              <a:t> </a:t>
            </a:r>
            <a:r>
              <a:rPr lang="en-US" sz="1200" b="0" dirty="0"/>
              <a:t>widely available today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727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secure counters are </a:t>
            </a:r>
            <a:r>
              <a:rPr lang="en-US" b="1" dirty="0"/>
              <a:t>immune to being rolled back </a:t>
            </a:r>
            <a:r>
              <a:rPr lang="en-US" b="0" dirty="0"/>
              <a:t>without an extensive and very conspicuous physical attack on said hardware.</a:t>
            </a:r>
          </a:p>
          <a:p>
            <a:endParaRPr lang="en-US" b="0" dirty="0"/>
          </a:p>
          <a:p>
            <a:r>
              <a:rPr lang="en-US" b="0" dirty="0"/>
              <a:t>Like: we’re talking </a:t>
            </a:r>
            <a:r>
              <a:rPr lang="en-US" b="1" dirty="0"/>
              <a:t>sawdering </a:t>
            </a:r>
            <a:r>
              <a:rPr lang="en-US" b="0" dirty="0"/>
              <a:t>(soldering) iron, hammer, motherboard.</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576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Bringing it all together, we propose the original </a:t>
            </a:r>
            <a:r>
              <a:rPr lang="en-US" b="1" dirty="0"/>
              <a:t>StrongBox </a:t>
            </a:r>
            <a:r>
              <a:rPr lang="en-US" b="0" dirty="0"/>
              <a:t>-&gt;</a:t>
            </a:r>
          </a:p>
          <a:p>
            <a:endParaRPr lang="en-US" b="0" dirty="0"/>
          </a:p>
          <a:p>
            <a:r>
              <a:rPr lang="en-US" b="0" dirty="0"/>
              <a:t>A drop in replacement for dm-crypt and other FDE providers.</a:t>
            </a:r>
          </a:p>
          <a:p>
            <a:endParaRPr lang="en-US" b="0" dirty="0"/>
          </a:p>
          <a:p>
            <a:r>
              <a:rPr lang="en-US" b="0" dirty="0"/>
              <a:t>StrongBox provides confidentiality and integrity guarantees equal to or greater than those provided by AES-XTS based alternatives by leveraging secure hardware and the FTL or a LFS.</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885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in terms of threat model...</a:t>
            </a:r>
          </a:p>
          <a:p>
            <a:endParaRPr lang="en-US" b="0" dirty="0"/>
          </a:p>
          <a:p>
            <a:r>
              <a:rPr lang="en-US" b="0" dirty="0"/>
              <a:t>Specifically: in addressing the threat to the confidentiality of data at rest…</a:t>
            </a:r>
          </a:p>
          <a:p>
            <a:endParaRPr lang="en-US" b="0" dirty="0"/>
          </a:p>
          <a:p>
            <a:r>
              <a:rPr lang="en-US" b="0" dirty="0"/>
              <a:t>dm-crypt employs the AES cipher in XTS mode.</a:t>
            </a:r>
          </a:p>
          <a:p>
            <a:endParaRPr lang="en-US" b="0" dirty="0"/>
          </a:p>
          <a:p>
            <a:r>
              <a:rPr lang="en-US" b="0" dirty="0"/>
              <a:t>With our original implementation of StrongBox, we employ Daniel Bernstein’s excellent ChaCha20 stream cipher instead.</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0040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for the threat posed by many-time pad attacks:</a:t>
            </a:r>
          </a:p>
          <a:p>
            <a:endParaRPr lang="en-US" b="0" dirty="0"/>
          </a:p>
          <a:p>
            <a:r>
              <a:rPr lang="en-US" b="0" dirty="0"/>
              <a:t>This is outside of the threat model for AES-XTS by design and can be safely ignored.</a:t>
            </a:r>
          </a:p>
          <a:p>
            <a:endParaRPr lang="en-US" b="0" dirty="0"/>
          </a:p>
          <a:p>
            <a:r>
              <a:rPr lang="en-US" b="0" dirty="0"/>
              <a:t>For StrongBox, we leverage the append-only nature of the LFS or FTL to avoid overwrites and rekey when necessary.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054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for the threat posed by rollbacks…</a:t>
            </a:r>
          </a:p>
          <a:p>
            <a:endParaRPr lang="en-US" b="0" dirty="0"/>
          </a:p>
          <a:p>
            <a:r>
              <a:rPr lang="en-US" b="0" dirty="0"/>
              <a:t>This is also outside of AES-XTS’s threat model and so is ignored.</a:t>
            </a:r>
          </a:p>
          <a:p>
            <a:endParaRPr lang="en-US" b="0" dirty="0"/>
          </a:p>
          <a:p>
            <a:r>
              <a:rPr lang="en-US" b="0" dirty="0"/>
              <a:t>StrongBox, on the other hand, must handle this by leveraging available secure monotonic counters.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389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for threats to integrity… AES-XTS does not make any explicit integrity guarantees. The XTS mode will probably scramble a sector if it is tampered with, and hopefully someone notices.</a:t>
            </a:r>
          </a:p>
          <a:p>
            <a:endParaRPr lang="en-US" b="0" dirty="0"/>
          </a:p>
          <a:p>
            <a:r>
              <a:rPr lang="en-US" b="0" dirty="0"/>
              <a:t>With StrongBox, we employ a hashing scheme to tie the entire system state to the monotonic counter such that any illegal variation in system state will be immediately obvious.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539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with </a:t>
            </a:r>
            <a:r>
              <a:rPr lang="en-US" b="1" dirty="0"/>
              <a:t>StrongBox 3</a:t>
            </a:r>
            <a:r>
              <a:rPr lang="en-US" b="0" dirty="0"/>
              <a:t>,</a:t>
            </a:r>
            <a:r>
              <a:rPr lang="en-US" b="1" dirty="0"/>
              <a:t> </a:t>
            </a:r>
            <a:r>
              <a:rPr lang="en-US" b="0" dirty="0"/>
              <a:t>we seek to define a clear set of cryptographic goals StrongBox should achieve -&gt;</a:t>
            </a:r>
          </a:p>
          <a:p>
            <a:endParaRPr lang="en-US" b="0" dirty="0"/>
          </a:p>
          <a:p>
            <a:r>
              <a:rPr lang="en-US" b="0" dirty="0"/>
              <a:t>and to introduce a theoretical framework to formally model and rigorously evaluate StrongBox’s security properties with respect to these goals.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But </a:t>
            </a:r>
            <a:r>
              <a:rPr lang="en-US" b="1" dirty="0"/>
              <a:t>&lt;PRESS SPACE&gt; </a:t>
            </a:r>
            <a:r>
              <a:rPr lang="en-US" dirty="0"/>
              <a:t>let’s start at the beginning with the original StrongBox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Remember: aim for around FOURTY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3761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we believe we’re more secure, but are we faster? Well:</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&lt;say this part slowly&gt;</a:t>
            </a:r>
          </a:p>
          <a:p>
            <a:endParaRPr lang="en-US" b="1" dirty="0"/>
          </a:p>
          <a:p>
            <a:r>
              <a:rPr lang="en-US" b="1" dirty="0"/>
              <a:t>FOR the F2FS LFS MOUNTED ATOP StrongBox vs ATOP dm-crypt AES-XTS for sequential IO:</a:t>
            </a:r>
          </a:p>
          <a:p>
            <a:endParaRPr lang="en-US" b="1" dirty="0"/>
          </a:p>
          <a:p>
            <a:r>
              <a:rPr lang="en-US" dirty="0"/>
              <a:t>We observe StrongBox to be faster than dm-crypt in all cases.</a:t>
            </a:r>
          </a:p>
          <a:p>
            <a:endParaRPr lang="en-US" dirty="0"/>
          </a:p>
          <a:p>
            <a:r>
              <a:rPr lang="en-US" dirty="0"/>
              <a:t>(here, latency is normalized to the performance of unencrypted F2FS)</a:t>
            </a:r>
          </a:p>
          <a:p>
            <a:endParaRPr lang="en-US" b="1" dirty="0"/>
          </a:p>
          <a:p>
            <a:r>
              <a:rPr lang="en-US" b="1" dirty="0"/>
              <a:t>By harmonic mean</a:t>
            </a:r>
            <a:r>
              <a:rPr lang="en-US" dirty="0"/>
              <a:t>:</a:t>
            </a:r>
          </a:p>
          <a:p>
            <a:pPr lvl="1"/>
            <a:r>
              <a:rPr lang="en-US" b="1" dirty="0"/>
              <a:t>1.7×</a:t>
            </a:r>
            <a:r>
              <a:rPr lang="en-US" dirty="0"/>
              <a:t> improvement over baseline for reads</a:t>
            </a:r>
          </a:p>
          <a:p>
            <a:pPr lvl="1"/>
            <a:r>
              <a:rPr lang="en-US" b="1" dirty="0"/>
              <a:t>1.3×</a:t>
            </a:r>
            <a:r>
              <a:rPr lang="en-US" dirty="0"/>
              <a:t> improvement over baseline for writes</a:t>
            </a:r>
          </a:p>
          <a:p>
            <a:endParaRPr lang="en-US" dirty="0"/>
          </a:p>
          <a:p>
            <a:r>
              <a:rPr lang="en-US" sz="1200" b="1" dirty="0"/>
              <a:t>&lt;PRESS SPACE&gt;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7843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observe similar results for random IO harmonic mean as well.</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664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err="1"/>
              <a:t>Sloooow</a:t>
            </a:r>
            <a:r>
              <a:rPr lang="en-US" b="0" i="1" dirty="0"/>
              <a:t> down!</a:t>
            </a:r>
          </a:p>
          <a:p>
            <a:endParaRPr lang="en-US" b="0" dirty="0"/>
          </a:p>
          <a:p>
            <a:r>
              <a:rPr lang="en-US" b="0" dirty="0"/>
              <a:t>But what about hardware accelerated ciphers? Chacha20 was built to be efficient in software, after all.</a:t>
            </a:r>
          </a:p>
          <a:p>
            <a:endParaRPr lang="en-US" b="0" dirty="0"/>
          </a:p>
          <a:p>
            <a:r>
              <a:rPr lang="en-US" sz="1200" b="1" dirty="0"/>
              <a:t>&lt;PRESS SPACE&gt;</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473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Well: the </a:t>
            </a:r>
            <a:r>
              <a:rPr lang="en-US" b="1" dirty="0"/>
              <a:t>XTS </a:t>
            </a:r>
            <a:r>
              <a:rPr lang="en-US" b="0" dirty="0"/>
              <a:t>mode is not the only mode of operation for the AES block cipher </a:t>
            </a:r>
            <a:r>
              <a:rPr lang="en-US" b="0" i="1" dirty="0"/>
              <a:t>or any block cipher</a:t>
            </a:r>
            <a:r>
              <a:rPr lang="en-US" b="0" dirty="0"/>
              <a:t>.</a:t>
            </a:r>
          </a:p>
          <a:p>
            <a:endParaRPr lang="en-US" b="0" dirty="0"/>
          </a:p>
          <a:p>
            <a:r>
              <a:rPr lang="en-US" b="0" dirty="0"/>
              <a:t>There is also </a:t>
            </a:r>
            <a:r>
              <a:rPr lang="en-US" b="1" dirty="0"/>
              <a:t>counter mode</a:t>
            </a:r>
            <a:r>
              <a:rPr lang="en-US" b="0" dirty="0"/>
              <a:t> or </a:t>
            </a:r>
            <a:r>
              <a:rPr lang="en-US" b="1" dirty="0"/>
              <a:t>CTR </a:t>
            </a:r>
            <a:r>
              <a:rPr lang="en-US" b="0" dirty="0"/>
              <a:t>mode, which allows AES to effectively function as a stream cipher.</a:t>
            </a:r>
          </a:p>
          <a:p>
            <a:endParaRPr lang="en-US" b="0" dirty="0"/>
          </a:p>
          <a:p>
            <a:r>
              <a:rPr lang="en-US" b="0" dirty="0"/>
              <a:t>We implemented StrongBox with the AES-CTR stream cipher, </a:t>
            </a:r>
            <a:r>
              <a:rPr lang="en-US" b="1" dirty="0"/>
              <a:t>swapping out ChaCha20</a:t>
            </a:r>
            <a:r>
              <a:rPr lang="en-US" b="0" dirty="0"/>
              <a:t>, and we observe that AES-CTR is still faster than AES-XTS.</a:t>
            </a:r>
          </a:p>
          <a:p>
            <a:endParaRPr lang="en-US" b="0" dirty="0"/>
          </a:p>
          <a:p>
            <a:r>
              <a:rPr lang="en-US" b="1" dirty="0"/>
              <a:t>By harmonic mean</a:t>
            </a:r>
            <a:r>
              <a:rPr lang="en-US" b="0" dirty="0"/>
              <a:t>:</a:t>
            </a:r>
            <a:r>
              <a:rPr lang="en-US" b="1" dirty="0"/>
              <a:t> AES-CTR </a:t>
            </a:r>
            <a:r>
              <a:rPr lang="en-US" b="0" dirty="0"/>
              <a:t>is</a:t>
            </a:r>
            <a:r>
              <a:rPr lang="en-US" b="1" dirty="0"/>
              <a:t> </a:t>
            </a:r>
            <a:r>
              <a:rPr lang="en-US" b="1" u="sng" dirty="0"/>
              <a:t>1.1x</a:t>
            </a:r>
            <a:r>
              <a:rPr lang="en-US" b="1" dirty="0"/>
              <a:t> </a:t>
            </a:r>
            <a:r>
              <a:rPr lang="en-US" b="0" dirty="0"/>
              <a:t>faster than </a:t>
            </a:r>
            <a:r>
              <a:rPr lang="en-US" b="1" dirty="0"/>
              <a:t>AES-XTS </a:t>
            </a:r>
            <a:r>
              <a:rPr lang="en-US" b="0" dirty="0"/>
              <a:t>for </a:t>
            </a:r>
            <a:r>
              <a:rPr lang="en-US" b="1" dirty="0"/>
              <a:t>BOTH </a:t>
            </a:r>
            <a:r>
              <a:rPr lang="en-US" b="0" dirty="0"/>
              <a:t>reads and writes under StrongBox!</a:t>
            </a:r>
            <a:endParaRPr lang="en-US" b="1" dirty="0"/>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0731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interesting. </a:t>
            </a:r>
            <a:r>
              <a:rPr lang="en-US" b="1" dirty="0"/>
              <a:t>Could we be leaving potential gains on the table here?</a:t>
            </a:r>
          </a:p>
          <a:p>
            <a:endParaRPr lang="en-US" dirty="0"/>
          </a:p>
          <a:p>
            <a:r>
              <a:rPr lang="en-US" dirty="0"/>
              <a:t>Is there utility in switching ciphers, perhaps dynamically, from ChaCha20 to another stream cipher or even a block cipher?</a:t>
            </a:r>
          </a:p>
          <a:p>
            <a:endParaRPr lang="en-US" dirty="0"/>
          </a:p>
          <a:p>
            <a:r>
              <a:rPr lang="en-US" dirty="0"/>
              <a:t>Which leads us to the next phase of this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2857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&lt;Say it slow&gt;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While StrongBox 1 represents a solved problem, this “cipher switching” insight motivates the next principal component of the StrongBox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research or </a:t>
            </a:r>
            <a:r>
              <a:rPr lang="en-US" b="1" i="1" dirty="0"/>
              <a:t>StrongBox 2</a:t>
            </a:r>
            <a:r>
              <a:rPr lang="en-US" b="0" i="0" dirty="0"/>
              <a:t>, where</a:t>
            </a:r>
            <a:r>
              <a:rPr lang="en-US" b="0" dirty="0"/>
              <a:t> we turn our attention to ciphers beyond 20-round </a:t>
            </a:r>
            <a:r>
              <a:rPr lang="en-US" b="0" dirty="0" err="1"/>
              <a:t>ChaCha</a:t>
            </a:r>
            <a:r>
              <a:rPr lang="en-US" b="0" dirty="0"/>
              <a:t> and AES.</a:t>
            </a:r>
          </a:p>
          <a:p>
            <a:endParaRPr lang="en-US" b="0" dirty="0"/>
          </a:p>
          <a:p>
            <a:r>
              <a:rPr lang="en-US" b="0" dirty="0"/>
              <a:t>As stated: there are many stream ciphers in existence, they each behave differently under StrongBox, and we can take advantage of that for fun and profit.</a:t>
            </a:r>
          </a:p>
          <a:p>
            <a:endParaRPr lang="en-US" b="0" dirty="0"/>
          </a:p>
          <a:p>
            <a:r>
              <a:rPr lang="en-US" b="0" dirty="0"/>
              <a:t>So our goal with </a:t>
            </a:r>
            <a:r>
              <a:rPr lang="en-US" b="1" dirty="0"/>
              <a:t>StrongBox 2</a:t>
            </a:r>
            <a:r>
              <a:rPr lang="en-US" b="0" dirty="0"/>
              <a:t> is to determine how much benefit can be realized from exploiting such a “cipher configuration space” by trading off -&gt;</a:t>
            </a:r>
          </a:p>
          <a:p>
            <a:endParaRPr lang="en-US" b="0" dirty="0"/>
          </a:p>
          <a:p>
            <a:r>
              <a:rPr lang="en-US" b="0" dirty="0"/>
              <a:t>s</a:t>
            </a:r>
            <a:r>
              <a:rPr lang="en-US" sz="1200" dirty="0">
                <a:latin typeface="Century Gothic" panose="020B0502020202020204" pitchFamily="34" charset="0"/>
                <a:ea typeface="Lato Light" panose="020F0502020204030203" pitchFamily="34" charset="0"/>
                <a:cs typeface="Lato Light" panose="020F0502020204030203" pitchFamily="34" charset="0"/>
              </a:rPr>
              <a:t>ecurity properties and guarantees, system performance, and system energy use (among other factors) in response to a dynamic environment with various competing concerns.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Remember: check the time. FOURTY MINUTES MAX! Should be @ ~20-25 min mark or a little more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089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the methodology behind the StrongBox I design, we are in a great position to enable dynamic offline and even online on-the-fly cipher switching.</a:t>
            </a:r>
          </a:p>
          <a:p>
            <a:endParaRPr lang="en-US" dirty="0"/>
          </a:p>
          <a:p>
            <a:r>
              <a:rPr lang="en-US" dirty="0"/>
              <a:t>Specifically: each drive is partitioned into equal-sized blocks which we call </a:t>
            </a:r>
            <a:r>
              <a:rPr lang="en-US" b="1" dirty="0"/>
              <a:t>nuggets</a:t>
            </a:r>
            <a:r>
              <a:rPr lang="en-US" dirty="0"/>
              <a:t> to avoid confusion with filesystem or disk/drive blocks</a:t>
            </a:r>
          </a:p>
          <a:p>
            <a:endParaRPr lang="en-US" dirty="0"/>
          </a:p>
          <a:p>
            <a:r>
              <a:rPr lang="en-US" dirty="0"/>
              <a:t>These nuggets are further subdivided into an equal number of </a:t>
            </a:r>
            <a:r>
              <a:rPr lang="en-US" b="1" dirty="0"/>
              <a:t>flakes</a:t>
            </a:r>
          </a:p>
          <a:p>
            <a:endParaRPr lang="en-US" b="1" dirty="0"/>
          </a:p>
          <a:p>
            <a:r>
              <a:rPr lang="en-US" b="0" dirty="0"/>
              <a:t>This coarse-grain nugget + fine-grain flake construction allows StrongBox 1 to detect and correct for overwrites without hampering performance.</a:t>
            </a:r>
          </a:p>
          <a:p>
            <a:endParaRPr lang="en-US" b="0" dirty="0"/>
          </a:p>
          <a:p>
            <a:r>
              <a:rPr lang="en-US" b="0" dirty="0"/>
              <a:t>Conveniently, and with a little work, we found it also enables </a:t>
            </a:r>
            <a:r>
              <a:rPr lang="en-US" dirty="0"/>
              <a:t>cipher switching at the nugget level.</a:t>
            </a:r>
          </a:p>
          <a:p>
            <a:endParaRPr lang="en-US" dirty="0"/>
          </a:p>
          <a:p>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3455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StrongBox is built to abstract away choice of encryption cipher from normal filesystem operation</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9277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like with AES-XTS, encryption and decryption of a nugget’s contents occurs independently of the others.</a:t>
            </a:r>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6122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we can crypt different nuggets with totally different ciphers, even on the same drive, even under the same filesystem.</a:t>
            </a:r>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79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These days, most are familiar with the concept of Full </a:t>
            </a:r>
            <a:r>
              <a:rPr lang="en-US" sz="1200" b="1" dirty="0"/>
              <a:t>Drive (or Full Disk)</a:t>
            </a:r>
            <a:r>
              <a:rPr lang="en-US" sz="1200" dirty="0"/>
              <a:t> Encryption: it’s the process of securing data at rest</a:t>
            </a:r>
          </a:p>
          <a:p>
            <a:endParaRPr lang="en-US" sz="1200" dirty="0"/>
          </a:p>
          <a:p>
            <a:r>
              <a:rPr lang="en-US" sz="1200" dirty="0"/>
              <a:t>Be it the data on your: Hard drive, or flash drive, or SSD, or on your smart phone or mobile device</a:t>
            </a:r>
          </a:p>
          <a:p>
            <a:endParaRPr lang="en-US" sz="1200" dirty="0"/>
          </a:p>
          <a:p>
            <a:r>
              <a:rPr lang="en-US" sz="1200" dirty="0"/>
              <a:t>Now, the industry standard in full </a:t>
            </a:r>
            <a:r>
              <a:rPr lang="en-US" sz="1200" b="1" dirty="0"/>
              <a:t>drive</a:t>
            </a:r>
            <a:r>
              <a:rPr lang="en-US" sz="1200" dirty="0"/>
              <a:t> encryption is </a:t>
            </a:r>
            <a:r>
              <a:rPr lang="en-US" sz="1200" b="1" dirty="0"/>
              <a:t>&lt;PRESS SPACE&gt;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490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motivates us to want to dynamically swap ciphers again?</a:t>
            </a:r>
          </a:p>
          <a:p>
            <a:endParaRPr lang="en-US" dirty="0"/>
          </a:p>
          <a:p>
            <a:r>
              <a:rPr lang="en-US" dirty="0"/>
              <a:t>Well, it’s the vast diversity in cipher behavior under StrongBox.</a:t>
            </a:r>
          </a:p>
          <a:p>
            <a:endParaRPr lang="en-US" dirty="0"/>
          </a:p>
          <a:p>
            <a:r>
              <a:rPr lang="en-US" dirty="0"/>
              <a:t>For example: some offer different security guarantees such as output randomization. Others offer various performance and efficiency tradeoffs. Others require extra metadata or storage space.</a:t>
            </a:r>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902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some ciphers can be tuned so that their security guarantees or performance profile changes depending on the parameters.</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7479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a:t>
            </a:r>
            <a:r>
              <a:rPr lang="en-US" i="1" dirty="0"/>
              <a:t>that</a:t>
            </a:r>
            <a:r>
              <a:rPr lang="en-US" i="0" dirty="0"/>
              <a:t>, StrongBox itself has tunable parameters that affect various system metrics depending on workload and other factors.</a:t>
            </a:r>
            <a:br>
              <a:rPr lang="en-US" i="0" dirty="0"/>
            </a:br>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5265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multitude of perceived dimensions on which to trade off does not end there.</a:t>
            </a:r>
          </a:p>
          <a:p>
            <a:endParaRPr lang="en-US" dirty="0"/>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745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thrust of this research, then, is to leverage this diversity in potential tradeoffs for fun and profit.</a:t>
            </a:r>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00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profiting from navigating tradeoff spaces, especially in a control-theoretic fashion, is not a new idea and has received considerable attention by researchers.</a:t>
            </a:r>
          </a:p>
          <a:p>
            <a:endParaRPr lang="en-US" dirty="0"/>
          </a:p>
          <a:p>
            <a:r>
              <a:rPr lang="en-US" dirty="0"/>
              <a:t>And </a:t>
            </a:r>
            <a:r>
              <a:rPr lang="en-US" b="1" dirty="0"/>
              <a:t>&lt;PRESS SPACE&gt; </a:t>
            </a:r>
            <a:r>
              <a:rPr lang="en-US" b="0" dirty="0"/>
              <a:t>our research efforts to date have revealed the a worthy space to tradeoff concerns.</a:t>
            </a:r>
          </a:p>
          <a:p>
            <a:endParaRPr lang="en-US" b="0" dirty="0"/>
          </a:p>
          <a:p>
            <a:r>
              <a:rPr lang="en-US" b="0" i="1" dirty="0"/>
              <a:t>&lt;Wait </a:t>
            </a:r>
            <a:r>
              <a:rPr lang="en-US" b="0" i="1" u="sng" dirty="0"/>
              <a:t>a moment</a:t>
            </a:r>
            <a:r>
              <a:rPr lang="en-US" b="0" i="1" u="none" dirty="0"/>
              <a:t> </a:t>
            </a:r>
            <a:r>
              <a:rPr lang="en-US" b="0" i="1" dirty="0"/>
              <a:t>for readers to catch up, then… GO!&gt;</a:t>
            </a:r>
          </a:p>
          <a:p>
            <a:endParaRPr lang="en-US" b="0" i="1" dirty="0"/>
          </a:p>
          <a:p>
            <a:r>
              <a:rPr lang="en-US" b="0" dirty="0"/>
              <a:t>However, we need a “knob” to allow traversal of this space. For this purpose we consider the problem of “quantifying” security.</a:t>
            </a:r>
            <a:endParaRPr lang="en-US" b="0" i="1" dirty="0"/>
          </a:p>
          <a:p>
            <a:endParaRPr lang="en-US" b="0"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7240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profiting from navigating tradeoff spaces, especially in a control-theoretic fashion, is not a new idea and has received considerable attention by researchers.</a:t>
            </a:r>
          </a:p>
          <a:p>
            <a:endParaRPr lang="en-US" dirty="0"/>
          </a:p>
          <a:p>
            <a:r>
              <a:rPr lang="en-US" dirty="0"/>
              <a:t>And </a:t>
            </a:r>
            <a:r>
              <a:rPr lang="en-US" b="1" dirty="0"/>
              <a:t>&lt;PRESS SPACE&gt; </a:t>
            </a:r>
            <a:r>
              <a:rPr lang="en-US" b="0" dirty="0"/>
              <a:t>our research efforts to date have revealed the a worthy space to tradeoff concerns.</a:t>
            </a:r>
          </a:p>
          <a:p>
            <a:endParaRPr lang="en-US" b="0" dirty="0"/>
          </a:p>
          <a:p>
            <a:r>
              <a:rPr lang="en-US" b="0" i="1" dirty="0"/>
              <a:t>&lt;Wait </a:t>
            </a:r>
            <a:r>
              <a:rPr lang="en-US" b="0" i="1" u="sng" dirty="0"/>
              <a:t>a moment</a:t>
            </a:r>
            <a:r>
              <a:rPr lang="en-US" b="0" i="1" u="none" dirty="0"/>
              <a:t> </a:t>
            </a:r>
            <a:r>
              <a:rPr lang="en-US" b="0" i="1" dirty="0"/>
              <a:t>for readers to catch up, then… GO!&gt;</a:t>
            </a:r>
          </a:p>
          <a:p>
            <a:endParaRPr lang="en-US" b="0" i="1" dirty="0"/>
          </a:p>
          <a:p>
            <a:r>
              <a:rPr lang="en-US" b="0" dirty="0"/>
              <a:t>However, we need an independent “knob” to allow traversal of this space. For this purpose we consider the problem of “quantifying” security.</a:t>
            </a:r>
            <a:endParaRPr lang="en-US" b="0" i="1" dirty="0"/>
          </a:p>
          <a:p>
            <a:endParaRPr lang="en-US" b="0"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0289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Go slow as you explain this slide</a:t>
            </a:r>
          </a:p>
          <a:p>
            <a:endParaRPr lang="en-US" i="1" dirty="0"/>
          </a:p>
          <a:p>
            <a:r>
              <a:rPr lang="en-US" i="0" dirty="0"/>
              <a:t>There are </a:t>
            </a:r>
            <a:r>
              <a:rPr lang="en-US" b="1" i="1" dirty="0"/>
              <a:t>many</a:t>
            </a:r>
            <a:r>
              <a:rPr lang="en-US" b="0" i="0" dirty="0"/>
              <a:t> ways we might go about quantifying the security guarantees provided by various ciphers.</a:t>
            </a:r>
            <a:br>
              <a:rPr lang="en-US" b="0" i="0" dirty="0"/>
            </a:br>
            <a:br>
              <a:rPr lang="en-US" b="0" i="0" dirty="0"/>
            </a:br>
            <a:r>
              <a:rPr lang="en-US" b="0" i="0" dirty="0"/>
              <a:t>Again: the goal here is to allow a general “rank” of ciphers from more security to less security.</a:t>
            </a:r>
          </a:p>
          <a:p>
            <a:endParaRPr lang="en-US" b="0" i="0" dirty="0"/>
          </a:p>
          <a:p>
            <a:r>
              <a:rPr lang="en-US" b="0" i="0" dirty="0"/>
              <a:t>At this point in the research, we’ve arrived at three key features that give us something akin to an ideal distribution:</a:t>
            </a:r>
          </a:p>
          <a:p>
            <a:endParaRPr lang="en-US" b="0" i="0" dirty="0"/>
          </a:p>
          <a:p>
            <a:pPr marL="171450" indent="-171450">
              <a:buFontTx/>
              <a:buChar char="-"/>
            </a:pPr>
            <a:r>
              <a:rPr lang="en-US" b="0" i="0" dirty="0"/>
              <a:t>Output Randomization, which means the cipher can output non-deterministically. Binary feature (0-1). Either it does or it doesn’t.</a:t>
            </a:r>
          </a:p>
          <a:p>
            <a:pPr marL="171450" indent="-171450">
              <a:buFontTx/>
              <a:buChar char="-"/>
            </a:pPr>
            <a:endParaRPr lang="en-US" b="0" i="0" dirty="0"/>
          </a:p>
          <a:p>
            <a:pPr marL="171450" indent="-171450">
              <a:buFontTx/>
              <a:buChar char="-"/>
            </a:pPr>
            <a:r>
              <a:rPr lang="en-US" b="0" i="0" dirty="0"/>
              <a:t>Resistance to cryptanalysis, which means the cipher can resist theoretical cryptanalytical attacks such as known-plaintext attack and chosen-plaintext attack outside of StrongBox, offline key-guessing attacks, et cetera. Range is from 0 to 1 where 0.5 represents started expected resistance to cryptanalysis for ciphers. Some ciphers, like Freestyle, go far above and beyond this and are ranked higher.</a:t>
            </a:r>
          </a:p>
          <a:p>
            <a:pPr marL="171450" indent="-171450">
              <a:buFontTx/>
              <a:buChar char="-"/>
            </a:pPr>
            <a:endParaRPr lang="en-US" b="0" i="0" dirty="0"/>
          </a:p>
          <a:p>
            <a:pPr marL="171450" indent="-171450">
              <a:buFontTx/>
              <a:buChar char="-"/>
            </a:pPr>
            <a:r>
              <a:rPr lang="en-US" b="0" i="0" dirty="0"/>
              <a:t>How many “rounds” the cipher executes compared to the accepted “standard” round count for that cipher. For instance, ChaCha8 is a reduced round version of the standardized ChaCha20. Variants are distributed evenly from 0-1. For instance, ChaCha8 gets a 0, ChaCha12 gets a 0.5, and ChaCha20 gets a 1.</a:t>
            </a:r>
          </a:p>
          <a:p>
            <a:pPr marL="171450" indent="-171450">
              <a:buFontTx/>
              <a:buChar char="-"/>
            </a:pPr>
            <a:endParaRPr lang="en-US" i="0" dirty="0"/>
          </a:p>
          <a:p>
            <a:pPr marL="0" indent="0">
              <a:buFontTx/>
              <a:buNone/>
            </a:pPr>
            <a:r>
              <a:rPr lang="en-US" b="1" i="0"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244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ideal rank distribution would be a continuous “security gradient”</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7428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in reality, the best we can do is a discrete and non-uniform distribution. But for our purposes it is adequate.</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750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AES in XTS mode or AES-XTS</a:t>
            </a:r>
            <a:r>
              <a:rPr lang="en-US" sz="1200" b="0" dirty="0"/>
              <a:t>,</a:t>
            </a:r>
            <a:r>
              <a:rPr lang="en-US" sz="1200" b="1" dirty="0"/>
              <a:t> </a:t>
            </a:r>
            <a:r>
              <a:rPr lang="en-US" sz="1200" b="0" dirty="0"/>
              <a:t>which is </a:t>
            </a:r>
            <a:r>
              <a:rPr lang="en-US" sz="1200" dirty="0"/>
              <a:t>implemented in software from Microsoft’s </a:t>
            </a:r>
            <a:r>
              <a:rPr lang="en-US" sz="1200" b="0" dirty="0" err="1"/>
              <a:t>Bitlocker</a:t>
            </a:r>
            <a:r>
              <a:rPr lang="en-US" sz="1200" b="0" dirty="0"/>
              <a:t> all the way to Apple’s </a:t>
            </a:r>
            <a:r>
              <a:rPr lang="en-US" sz="1200" b="0" dirty="0" err="1"/>
              <a:t>FileVault</a:t>
            </a:r>
            <a:r>
              <a:rPr lang="en-US" sz="1200" b="0" dirty="0"/>
              <a:t> and Linux’s dm-crypt.</a:t>
            </a:r>
            <a:endParaRPr lang="en-US" b="0" dirty="0"/>
          </a:p>
          <a:p>
            <a:endParaRPr lang="en-US" dirty="0"/>
          </a:p>
          <a:p>
            <a:r>
              <a:rPr lang="en-US" dirty="0"/>
              <a:t>So AES-XTS is necessarily the state of the art </a:t>
            </a:r>
            <a:r>
              <a:rPr lang="en-US" b="1" dirty="0"/>
              <a:t>&lt;PRESS SPACE&gt;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5780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we seek to characterize ciphers by:</a:t>
            </a:r>
          </a:p>
          <a:p>
            <a:endParaRPr lang="en-US" dirty="0"/>
          </a:p>
          <a:p>
            <a:r>
              <a:rPr lang="en-US" dirty="0"/>
              <a:t>- Their security rank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they use system energy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and write throughput at the filesystem level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other concerns, such as storage area </a:t>
            </a:r>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060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we seek to characterize ciphers by:</a:t>
            </a:r>
          </a:p>
          <a:p>
            <a:endParaRPr lang="en-US" dirty="0"/>
          </a:p>
          <a:p>
            <a:r>
              <a:rPr lang="en-US" dirty="0"/>
              <a:t>- Their security rank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they use system energy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and write throughput at the filesystem level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other concerns, such as storage area </a:t>
            </a: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4700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we seek to characterize ciphers by:</a:t>
            </a:r>
          </a:p>
          <a:p>
            <a:endParaRPr lang="en-US" dirty="0"/>
          </a:p>
          <a:p>
            <a:r>
              <a:rPr lang="en-US" dirty="0"/>
              <a:t>- Their security rank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they use system energy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and write throughput at the filesystem level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other concerns, such as storage area </a:t>
            </a: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7443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we seek to characterize ciphers by:</a:t>
            </a:r>
          </a:p>
          <a:p>
            <a:endParaRPr lang="en-US" dirty="0"/>
          </a:p>
          <a:p>
            <a:r>
              <a:rPr lang="en-US" dirty="0"/>
              <a:t>- Their security rank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they use system energy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and write throughput at the filesystem level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other concerns, such as “wasted” storage area </a:t>
            </a:r>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4298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shiny new tradeoff space ready to go, we need some way to translate the potential gains by moving between ciphers into actual benefit. We need a way to physically navigate this space in reality, and determine how much of a benefit we realize.</a:t>
            </a:r>
          </a:p>
          <a:p>
            <a:endParaRPr lang="en-US" dirty="0"/>
          </a:p>
          <a:p>
            <a:r>
              <a:rPr lang="en-US" dirty="0"/>
              <a:t>Again: this is the primary thrust of the StrongBox 2 research.</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8364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answer is our </a:t>
            </a:r>
            <a:r>
              <a:rPr lang="en-US" i="1" dirty="0"/>
              <a:t>cipher switching strategies</a:t>
            </a:r>
            <a:r>
              <a:rPr lang="en-US" i="0" dirty="0"/>
              <a:t>, or certain rulesets that govern how StrongBox transitions nuggets between encrypted states with different ciphers.</a:t>
            </a:r>
          </a:p>
          <a:p>
            <a:endParaRPr lang="en-US" i="0" dirty="0"/>
          </a:p>
          <a:p>
            <a:r>
              <a:rPr lang="en-US" b="1" i="0" dirty="0"/>
              <a:t>&lt;PRESS SPACE&gt;</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9603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the obvious </a:t>
            </a:r>
            <a:r>
              <a:rPr lang="en-US" b="1" dirty="0"/>
              <a:t>immediate strategy</a:t>
            </a:r>
            <a:r>
              <a:rPr lang="en-US" dirty="0"/>
              <a:t>, where StrongBox tries to wholesale rekey all nuggets at once (which is unacceptably expensive)</a:t>
            </a:r>
          </a:p>
          <a:p>
            <a:endParaRPr lang="en-US" dirty="0"/>
          </a:p>
          <a:p>
            <a:r>
              <a:rPr lang="en-US" b="1" dirty="0"/>
              <a:t>&lt;PRESS SPACE&gt;</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6271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there’s the more reasonable </a:t>
            </a:r>
            <a:r>
              <a:rPr lang="en-US" b="1" dirty="0"/>
              <a:t>forward immediate</a:t>
            </a:r>
            <a:r>
              <a:rPr lang="en-US" b="0" dirty="0"/>
              <a:t> strategy, where nuggets are decrypted/rekeyed on the fly.</a:t>
            </a:r>
            <a:endParaRPr lang="en-US" dirty="0"/>
          </a:p>
          <a:p>
            <a:endParaRPr lang="en-US" dirty="0"/>
          </a:p>
          <a:p>
            <a:r>
              <a:rPr lang="en-US" b="1" dirty="0"/>
              <a:t>&lt;PRESS SPACE&gt;</a:t>
            </a:r>
          </a:p>
          <a:p>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098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the more interesting </a:t>
            </a:r>
            <a:r>
              <a:rPr lang="en-US" b="1" dirty="0"/>
              <a:t>aggressive immediate</a:t>
            </a:r>
            <a:r>
              <a:rPr lang="en-US" b="0" dirty="0"/>
              <a:t> strategy, where we attempt to take advantage of spatial locality to rekey nuggets we expect the system will attempt to utilize next.</a:t>
            </a:r>
            <a:endParaRPr lang="en-US" dirty="0"/>
          </a:p>
          <a:p>
            <a:endParaRPr lang="en-US" dirty="0"/>
          </a:p>
          <a:p>
            <a:r>
              <a:rPr lang="en-US" b="1" dirty="0"/>
              <a:t>&lt;PRESS SPACE&gt;</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7934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the </a:t>
            </a:r>
            <a:r>
              <a:rPr lang="en-US" b="1" dirty="0"/>
              <a:t>opportunistic immediate </a:t>
            </a:r>
            <a:r>
              <a:rPr lang="en-US" b="0" dirty="0"/>
              <a:t>strategy, which is like the </a:t>
            </a:r>
            <a:r>
              <a:rPr lang="en-US" b="1" i="0" dirty="0"/>
              <a:t>immediate </a:t>
            </a:r>
            <a:r>
              <a:rPr lang="en-US" b="0" i="0" dirty="0"/>
              <a:t>strategy except performed while the drive is idle, otherwise it reduces to </a:t>
            </a:r>
            <a:r>
              <a:rPr lang="en-US" b="1" i="0" dirty="0"/>
              <a:t>forward immediate</a:t>
            </a:r>
            <a:r>
              <a:rPr lang="en-US" b="0" i="0" dirty="0"/>
              <a:t>.</a:t>
            </a:r>
            <a:endParaRPr lang="en-US" dirty="0"/>
          </a:p>
          <a:p>
            <a:endParaRPr lang="en-US" dirty="0"/>
          </a:p>
          <a:p>
            <a:r>
              <a:rPr lang="en-US" b="1" dirty="0"/>
              <a:t>&lt;PRESS SPACE&gt;</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425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dirty="0"/>
              <a:t>AES-XTS is a block cipher </a:t>
            </a:r>
            <a:r>
              <a:rPr lang="en-US" sz="1200" b="1" dirty="0"/>
              <a:t>&lt;PRESS SPACE&gt; </a:t>
            </a:r>
            <a:r>
              <a:rPr lang="en-US" dirty="0"/>
              <a:t>originally conceived with spinning disks in mind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7836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there’s the </a:t>
            </a:r>
            <a:r>
              <a:rPr lang="en-US" b="1" dirty="0"/>
              <a:t>mirrored immediate </a:t>
            </a:r>
            <a:r>
              <a:rPr lang="en-US" b="0" dirty="0"/>
              <a:t>strategy, where the backing store is split in two and all writes are mirrored to both halves—similar to filesystem journaling</a:t>
            </a:r>
            <a:r>
              <a:rPr lang="en-US" b="0" i="0" dirty="0"/>
              <a:t>. In exchange for sacrificing write performance, </a:t>
            </a:r>
            <a:r>
              <a:rPr lang="en-US" b="1" i="0" dirty="0"/>
              <a:t>StrongBox 2</a:t>
            </a:r>
            <a:r>
              <a:rPr lang="en-US" b="0" i="0" dirty="0"/>
              <a:t> can receive all the potential benefits of cipher switching on the drive without incurring any read penalties. It accomplishes this by simply swapping read destinations.</a:t>
            </a:r>
            <a:endParaRPr lang="en-US" dirty="0"/>
          </a:p>
          <a:p>
            <a:endParaRPr lang="en-US" i="0" dirty="0"/>
          </a:p>
          <a:p>
            <a:r>
              <a:rPr lang="en-US" b="1" i="0" dirty="0"/>
              <a:t>&lt;PRESS SPACE&gt;</a:t>
            </a:r>
          </a:p>
          <a:p>
            <a:endParaRPr lang="en-US" b="1" i="0" dirty="0"/>
          </a:p>
          <a:p>
            <a:r>
              <a:rPr lang="en-US" i="1" dirty="0"/>
              <a:t>ALMOST DONE! Are you good on time? You’ll need about 10 more mins. Speed up? Slow down?</a:t>
            </a:r>
          </a:p>
          <a:p>
            <a:endParaRPr lang="en-US" i="1" dirty="0"/>
          </a:p>
          <a:p>
            <a:r>
              <a:rPr lang="en-US" i="0" dirty="0"/>
              <a:t>---</a:t>
            </a:r>
          </a:p>
          <a:p>
            <a:endParaRPr lang="en-US" i="0" dirty="0"/>
          </a:p>
          <a:p>
            <a:r>
              <a:rPr lang="en-US" i="1" dirty="0"/>
              <a:t>&lt;do not read unless asked&gt; Mirrored Immediate use case scenarios. Suppose:</a:t>
            </a:r>
          </a:p>
          <a:p>
            <a:r>
              <a:rPr lang="en-US" i="1" dirty="0"/>
              <a:t>	- You’ve partitioned your Fully Drive Encrypted mobile device according to the Mirrored Immediate strategy</a:t>
            </a:r>
          </a:p>
          <a:p>
            <a:r>
              <a:rPr lang="en-US" i="1" dirty="0"/>
              <a:t>	- You have a read-heavy workload</a:t>
            </a:r>
          </a:p>
          <a:p>
            <a:r>
              <a:rPr lang="en-US" i="1" dirty="0"/>
              <a:t>	- There are two cipher implementations that provide similar security guarantees</a:t>
            </a:r>
          </a:p>
          <a:p>
            <a:r>
              <a:rPr lang="en-US" i="1" dirty="0"/>
              <a:t>	- One is more energy-efficient but less performant (less throughput)</a:t>
            </a:r>
          </a:p>
          <a:p>
            <a:r>
              <a:rPr lang="en-US" i="1" dirty="0"/>
              <a:t>	- The other is an energy-inefficient implementation that was built to be high-performance and high-throughput</a:t>
            </a:r>
          </a:p>
          <a:p>
            <a:r>
              <a:rPr lang="en-US" i="1" dirty="0"/>
              <a:t>	- With the Mirrored Immediate strategy, you can preserve read wins by mirroring writes to both sides of the drive (like a journal)</a:t>
            </a:r>
          </a:p>
          <a:p>
            <a:r>
              <a:rPr lang="en-US" i="1" dirty="0"/>
              <a:t>	- When in an environment where energy is plentiful (i.e. charging), use the super fast cipher for reads for best performance</a:t>
            </a:r>
          </a:p>
          <a:p>
            <a:r>
              <a:rPr lang="en-US" i="1" dirty="0"/>
              <a:t>	- When on battery life (or the user activates battery saving mode), use the more energy-efficient cipher for reads and meeting energy agreements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019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diverse cipher switching strategies themselves form a higher-level tradeoff dimension where the switch strategy has a direct impact on read and write performance, factoring in the properties of the individual ciphers used. And exploring these tradeoffs of tradeoffs constitutes the main thrust of this research.</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5559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StrongBox 2, our high level goals are: </a:t>
            </a:r>
            <a:r>
              <a:rPr lang="en-US" b="1" dirty="0"/>
              <a:t>(read slide)</a:t>
            </a:r>
          </a:p>
          <a:p>
            <a:endParaRPr lang="en-US" b="1" dirty="0"/>
          </a:p>
          <a:p>
            <a:r>
              <a:rPr lang="en-US" b="0" dirty="0"/>
              <a:t>Of these tasks </a:t>
            </a:r>
            <a:r>
              <a:rPr lang="en-US" b="1" dirty="0"/>
              <a:t>&lt;PRESS SPACE&gt;</a:t>
            </a:r>
            <a:r>
              <a:rPr lang="en-US" b="0" dirty="0"/>
              <a:t>, we have accomplished many and expect to conclude this component of the research by late April.</a:t>
            </a:r>
            <a:endParaRPr lang="en-US" b="1"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653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StrongBox 2, our high level goals are: </a:t>
            </a:r>
            <a:r>
              <a:rPr lang="en-US" b="1" dirty="0"/>
              <a:t>(read slide)</a:t>
            </a:r>
          </a:p>
          <a:p>
            <a:endParaRPr lang="en-US" b="1" dirty="0"/>
          </a:p>
          <a:p>
            <a:r>
              <a:rPr lang="en-US" b="0" dirty="0"/>
              <a:t>Of these tasks </a:t>
            </a:r>
            <a:r>
              <a:rPr lang="en-US" b="1" dirty="0"/>
              <a:t>&lt;PRESS SPACE&gt;</a:t>
            </a:r>
            <a:r>
              <a:rPr lang="en-US" b="0" dirty="0"/>
              <a:t>, we have accomplished many and expect to conclude this component of the research by late April.</a:t>
            </a:r>
          </a:p>
          <a:p>
            <a:endParaRPr lang="en-US" b="0"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5191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Remember: aim for around FOURTY MINUTES! How’s your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For the last component of this research, we will present a theoretical framework through which we formally analyze the security properties of StrongBox 1 and StrongBox 2 FDE.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3615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work around developing security notions for FDE and analyzing secure constructions in the context of FDE are all acts predicated on the old assumptions regarding drive encryption.</a:t>
            </a:r>
          </a:p>
          <a:p>
            <a:endParaRPr lang="en-US" dirty="0"/>
          </a:p>
          <a:p>
            <a:r>
              <a:rPr lang="en-US" b="1" dirty="0"/>
              <a:t>&lt;PRESS SPACE&gt;</a:t>
            </a:r>
          </a:p>
          <a:p>
            <a:endParaRPr lang="en-US" dirty="0"/>
          </a:p>
          <a:p>
            <a:r>
              <a:rPr lang="en-US" dirty="0"/>
              <a:t>And, with StrongBox 1, we invalidate these assumptions or avoid the compromising situations altogether.</a:t>
            </a:r>
          </a:p>
          <a:p>
            <a:endParaRPr lang="en-US" dirty="0"/>
          </a:p>
          <a:p>
            <a:r>
              <a:rPr lang="en-US" b="1" dirty="0"/>
              <a:t>&lt;PRESS SPACE&gt;</a:t>
            </a:r>
          </a:p>
          <a:p>
            <a:endParaRPr lang="en-US" b="1" dirty="0"/>
          </a:p>
          <a:p>
            <a:r>
              <a:rPr lang="en-US" dirty="0"/>
              <a:t>Hence, a new set of security notions, constraints, and goals are required to properly evaluate the security guarantees of the StrongBox construction.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6661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work around developing security notions for FDE and analyzing secure constructions in the context of FDE are all acts predicated on the old assumptions regarding drive encryption.</a:t>
            </a:r>
          </a:p>
          <a:p>
            <a:endParaRPr lang="en-US" dirty="0"/>
          </a:p>
          <a:p>
            <a:r>
              <a:rPr lang="en-US" b="1" dirty="0"/>
              <a:t>&lt;PRESS SPACE&gt;</a:t>
            </a:r>
          </a:p>
          <a:p>
            <a:endParaRPr lang="en-US" dirty="0"/>
          </a:p>
          <a:p>
            <a:r>
              <a:rPr lang="en-US" dirty="0"/>
              <a:t>And, with StrongBox 1, we invalidate these assumptions or avoid the compromising situations altogether.</a:t>
            </a:r>
          </a:p>
          <a:p>
            <a:endParaRPr lang="en-US" dirty="0"/>
          </a:p>
          <a:p>
            <a:r>
              <a:rPr lang="en-US" b="1" dirty="0"/>
              <a:t>&lt;PRESS SPACE&gt;</a:t>
            </a:r>
          </a:p>
          <a:p>
            <a:endParaRPr lang="en-US" b="1" dirty="0"/>
          </a:p>
          <a:p>
            <a:r>
              <a:rPr lang="en-US" dirty="0"/>
              <a:t>Hence, a new set of security notions, constraints, and goals are required to properly evaluate the security guarantees of the StrongBox construction.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5862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work around developing security notions for FDE and analyzing secure constructions in the context of FDE are all acts predicated on the old assumptions regarding drive encryption.</a:t>
            </a:r>
          </a:p>
          <a:p>
            <a:endParaRPr lang="en-US" dirty="0"/>
          </a:p>
          <a:p>
            <a:r>
              <a:rPr lang="en-US" b="1" dirty="0"/>
              <a:t>&lt;PRESS SPACE&gt;</a:t>
            </a:r>
          </a:p>
          <a:p>
            <a:endParaRPr lang="en-US" dirty="0"/>
          </a:p>
          <a:p>
            <a:r>
              <a:rPr lang="en-US" dirty="0"/>
              <a:t>And, with StrongBox 1, we invalidate these assumptions or avoid the compromising situations altogether.</a:t>
            </a:r>
          </a:p>
          <a:p>
            <a:endParaRPr lang="en-US" dirty="0"/>
          </a:p>
          <a:p>
            <a:r>
              <a:rPr lang="en-US" b="1" dirty="0"/>
              <a:t>&lt;PRESS SPACE&gt;</a:t>
            </a:r>
          </a:p>
          <a:p>
            <a:endParaRPr lang="en-US" b="1" dirty="0"/>
          </a:p>
          <a:p>
            <a:r>
              <a:rPr lang="en-US" dirty="0"/>
              <a:t>Hence, a new set of security notions, constraints, and goals are required to properly evaluate the security guarantees of the StrongBox construction.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1247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constitutes the primary question we answer with the final thrust of this research. Put simply: </a:t>
            </a:r>
            <a:r>
              <a:rPr lang="en-US" b="1" dirty="0"/>
              <a:t>how secure is StrongBox full drive encryption, anyway?</a:t>
            </a:r>
          </a:p>
          <a:p>
            <a:endParaRPr lang="en-US" b="1"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9177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to meet this challenge, a new set of security notions, constraints, and goals are required.</a:t>
            </a:r>
          </a:p>
          <a:p>
            <a:endParaRPr lang="en-US" b="1"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768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40A57-ED45-4577-A6C3-6E8A2A7C70FB}"/>
              </a:ext>
              <a:ext uri="{C183D7F6-B498-43B3-948B-1728B52AA6E4}">
                <adec:decorative xmlns:adec="http://schemas.microsoft.com/office/drawing/2017/decorative" val="1"/>
              </a:ext>
            </a:extLst>
          </p:cNvPr>
          <p:cNvGrpSpPr/>
          <p:nvPr userDrawn="1"/>
        </p:nvGrpSpPr>
        <p:grpSpPr>
          <a:xfrm>
            <a:off x="2982913" y="-574675"/>
            <a:ext cx="6216650" cy="1935163"/>
            <a:chOff x="2982913" y="-574675"/>
            <a:chExt cx="6216650" cy="1935163"/>
          </a:xfrm>
        </p:grpSpPr>
        <p:sp>
          <p:nvSpPr>
            <p:cNvPr id="8" name="Полилиния: фигура 12">
              <a:extLst>
                <a:ext uri="{FF2B5EF4-FFF2-40B4-BE49-F238E27FC236}">
                  <a16:creationId xmlns:a16="http://schemas.microsoft.com/office/drawing/2014/main" id="{27C19608-955E-4979-AAD7-534C5FF661F9}"/>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9" name="Полилиния: фигура 17">
              <a:extLst>
                <a:ext uri="{FF2B5EF4-FFF2-40B4-BE49-F238E27FC236}">
                  <a16:creationId xmlns:a16="http://schemas.microsoft.com/office/drawing/2014/main" id="{C85D7CDD-3B0F-4F6C-B050-0F2EF4B0E137}"/>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5">
              <a:extLst>
                <a:ext uri="{FF2B5EF4-FFF2-40B4-BE49-F238E27FC236}">
                  <a16:creationId xmlns:a16="http://schemas.microsoft.com/office/drawing/2014/main" id="{F8689B7A-BE55-4367-ADC4-58EB6E53AE87}"/>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0">
              <a:extLst>
                <a:ext uri="{FF2B5EF4-FFF2-40B4-BE49-F238E27FC236}">
                  <a16:creationId xmlns:a16="http://schemas.microsoft.com/office/drawing/2014/main" id="{06BBD61C-5472-4664-A66C-D0C974BAD725}"/>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3">
              <a:extLst>
                <a:ext uri="{FF2B5EF4-FFF2-40B4-BE49-F238E27FC236}">
                  <a16:creationId xmlns:a16="http://schemas.microsoft.com/office/drawing/2014/main" id="{91B6E204-0BE4-463C-911E-AF3938617FD7}"/>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2B695D73-111F-4E0A-B3EC-AD44D89CAD6D}"/>
              </a:ext>
            </a:extLst>
          </p:cNvPr>
          <p:cNvSpPr>
            <a:spLocks noGrp="1"/>
          </p:cNvSpPr>
          <p:nvPr>
            <p:ph type="ctrTitle" hasCustomPrompt="1"/>
          </p:nvPr>
        </p:nvSpPr>
        <p:spPr>
          <a:xfrm>
            <a:off x="1524000" y="1255713"/>
            <a:ext cx="9144000" cy="2387600"/>
          </a:xfrm>
          <a:prstGeom prst="rect">
            <a:avLst/>
          </a:prstGeo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AF7F8827-A587-420C-8CA2-256B9F2B7C77}"/>
              </a:ext>
            </a:extLst>
          </p:cNvPr>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descr="PowerPoint logo">
            <a:extLst>
              <a:ext uri="{FF2B5EF4-FFF2-40B4-BE49-F238E27FC236}">
                <a16:creationId xmlns:a16="http://schemas.microsoft.com/office/drawing/2014/main" id="{0B454357-A4CF-4E5F-ACBE-F010393AB8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76590" y="5776320"/>
            <a:ext cx="2474189" cy="822960"/>
          </a:xfrm>
          <a:prstGeom prst="rect">
            <a:avLst/>
          </a:prstGeom>
        </p:spPr>
      </p:pic>
    </p:spTree>
    <p:extLst>
      <p:ext uri="{BB962C8B-B14F-4D97-AF65-F5344CB8AC3E}">
        <p14:creationId xmlns:p14="http://schemas.microsoft.com/office/powerpoint/2010/main" val="2434907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7A063-B7E8-41F0-B44C-CBAC34401771}"/>
              </a:ext>
            </a:extLst>
          </p:cNvPr>
          <p:cNvSpPr>
            <a:spLocks noGrp="1"/>
          </p:cNvSpPr>
          <p:nvPr>
            <p:ph type="dt" sz="half" idx="10"/>
          </p:nvPr>
        </p:nvSpPr>
        <p:spPr>
          <a:xfrm>
            <a:off x="838200" y="6356350"/>
            <a:ext cx="2743200" cy="365125"/>
          </a:xfrm>
          <a:prstGeom prst="rect">
            <a:avLst/>
          </a:prstGeom>
        </p:spPr>
        <p:txBody>
          <a:bodyPr/>
          <a:lstStyle/>
          <a:p>
            <a:fld id="{695EC483-4DF6-4ECC-84B4-B7AAE945CB6D}" type="datetime1">
              <a:rPr lang="en-US" smtClean="0"/>
              <a:t>3/14/2019</a:t>
            </a:fld>
            <a:endParaRPr lang="en-US"/>
          </a:p>
        </p:txBody>
      </p:sp>
      <p:sp>
        <p:nvSpPr>
          <p:cNvPr id="3" name="Footer Placeholder 2">
            <a:extLst>
              <a:ext uri="{FF2B5EF4-FFF2-40B4-BE49-F238E27FC236}">
                <a16:creationId xmlns:a16="http://schemas.microsoft.com/office/drawing/2014/main" id="{86125A8B-4E72-478E-913E-1FE1803D82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9F7F94-D56A-4F25-B310-06F1D7C0F6CC}"/>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51158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Ste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2580B-041D-4851-8F8C-68136867413A}"/>
              </a:ext>
            </a:extLst>
          </p:cNvPr>
          <p:cNvSpPr/>
          <p:nvPr userDrawn="1"/>
        </p:nvSpPr>
        <p:spPr>
          <a:xfrm>
            <a:off x="11288256" y="-849"/>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15DAF249-F087-486D-9373-D1D96AC5982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0" y="-849"/>
            <a:ext cx="11375568" cy="6857999"/>
          </a:xfrm>
          <a:prstGeom prst="rect">
            <a:avLst/>
          </a:prstGeom>
        </p:spPr>
      </p:pic>
      <p:sp>
        <p:nvSpPr>
          <p:cNvPr id="7" name="Прямоугольник 28">
            <a:extLst>
              <a:ext uri="{FF2B5EF4-FFF2-40B4-BE49-F238E27FC236}">
                <a16:creationId xmlns:a16="http://schemas.microsoft.com/office/drawing/2014/main" id="{40BE2EAE-DEF8-4547-9314-D5CC0A644219}"/>
              </a:ext>
              <a:ext uri="{C183D7F6-B498-43B3-948B-1728B52AA6E4}">
                <adec:decorative xmlns:adec="http://schemas.microsoft.com/office/drawing/2017/decorative" val="1"/>
              </a:ext>
            </a:extLst>
          </p:cNvPr>
          <p:cNvSpPr/>
          <p:nvPr userDrawn="1"/>
        </p:nvSpPr>
        <p:spPr>
          <a:xfrm rot="5400000">
            <a:off x="2667427" y="-2639256"/>
            <a:ext cx="6857150" cy="12191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ru-RU" sz="1400" dirty="0"/>
          </a:p>
        </p:txBody>
      </p:sp>
      <p:sp>
        <p:nvSpPr>
          <p:cNvPr id="9" name="Title 8">
            <a:extLst>
              <a:ext uri="{FF2B5EF4-FFF2-40B4-BE49-F238E27FC236}">
                <a16:creationId xmlns:a16="http://schemas.microsoft.com/office/drawing/2014/main" id="{9425F7BC-88F1-4DEF-BE4F-66027E77832E}"/>
              </a:ext>
            </a:extLst>
          </p:cNvPr>
          <p:cNvSpPr>
            <a:spLocks noGrp="1"/>
          </p:cNvSpPr>
          <p:nvPr>
            <p:ph type="title" hasCustomPrompt="1"/>
          </p:nvPr>
        </p:nvSpPr>
        <p:spPr>
          <a:xfrm>
            <a:off x="6941058" y="400051"/>
            <a:ext cx="5145560" cy="798512"/>
          </a:xfrm>
        </p:spPr>
        <p:txBody>
          <a:bodyPr>
            <a:normAutofit/>
          </a:bodyPr>
          <a:lstStyle>
            <a:lvl1pPr algn="l">
              <a:defRPr sz="4000"/>
            </a:lvl1pPr>
          </a:lstStyle>
          <a:p>
            <a:r>
              <a:rPr lang="en-US" dirty="0"/>
              <a:t>SMALL TITLE</a:t>
            </a:r>
          </a:p>
        </p:txBody>
      </p:sp>
      <p:sp>
        <p:nvSpPr>
          <p:cNvPr id="11" name="Text Placeholder 10">
            <a:extLst>
              <a:ext uri="{FF2B5EF4-FFF2-40B4-BE49-F238E27FC236}">
                <a16:creationId xmlns:a16="http://schemas.microsoft.com/office/drawing/2014/main" id="{6148BE13-086D-417C-8DA0-B1FEC9F7613F}"/>
              </a:ext>
            </a:extLst>
          </p:cNvPr>
          <p:cNvSpPr>
            <a:spLocks noGrp="1"/>
          </p:cNvSpPr>
          <p:nvPr>
            <p:ph type="body" sz="quarter" idx="10"/>
          </p:nvPr>
        </p:nvSpPr>
        <p:spPr>
          <a:xfrm>
            <a:off x="7950708" y="1217613"/>
            <a:ext cx="4135910" cy="971550"/>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grpSp>
        <p:nvGrpSpPr>
          <p:cNvPr id="24" name="Group 23">
            <a:extLst>
              <a:ext uri="{FF2B5EF4-FFF2-40B4-BE49-F238E27FC236}">
                <a16:creationId xmlns:a16="http://schemas.microsoft.com/office/drawing/2014/main" id="{0EFD3E4B-4FBF-493F-AD7A-B5E72CF3B1C3}"/>
              </a:ext>
              <a:ext uri="{C183D7F6-B498-43B3-948B-1728B52AA6E4}">
                <adec:decorative xmlns:adec="http://schemas.microsoft.com/office/drawing/2017/decorative" val="1"/>
              </a:ext>
            </a:extLst>
          </p:cNvPr>
          <p:cNvGrpSpPr/>
          <p:nvPr userDrawn="1"/>
        </p:nvGrpSpPr>
        <p:grpSpPr>
          <a:xfrm>
            <a:off x="2276407" y="0"/>
            <a:ext cx="9915593" cy="6858000"/>
            <a:chOff x="-6856" y="0"/>
            <a:chExt cx="9915593" cy="6858000"/>
          </a:xfrm>
        </p:grpSpPr>
        <p:sp>
          <p:nvSpPr>
            <p:cNvPr id="8" name="Параллелограмм 3">
              <a:extLst>
                <a:ext uri="{FF2B5EF4-FFF2-40B4-BE49-F238E27FC236}">
                  <a16:creationId xmlns:a16="http://schemas.microsoft.com/office/drawing/2014/main" id="{3B7727C9-7BD4-44DE-AB4D-DA388EC1790D}"/>
                </a:ext>
              </a:extLst>
            </p:cNvPr>
            <p:cNvSpPr/>
            <p:nvPr userDrawn="1"/>
          </p:nvSpPr>
          <p:spPr>
            <a:xfrm flipH="1">
              <a:off x="-6856" y="0"/>
              <a:ext cx="9915593" cy="6858000"/>
            </a:xfrm>
            <a:prstGeom prst="parallelogram">
              <a:avLst>
                <a:gd name="adj" fmla="val 92267"/>
              </a:avLst>
            </a:prstGeom>
            <a:gradFill>
              <a:gsLst>
                <a:gs pos="100000">
                  <a:srgbClr val="DE6346">
                    <a:alpha val="70000"/>
                  </a:srgbClr>
                </a:gs>
                <a:gs pos="0">
                  <a:srgbClr val="9F361D">
                    <a:alpha val="70000"/>
                  </a:srgbClr>
                </a:gs>
                <a:gs pos="73000">
                  <a:srgbClr val="D2472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23" name="Group 22">
              <a:extLst>
                <a:ext uri="{FF2B5EF4-FFF2-40B4-BE49-F238E27FC236}">
                  <a16:creationId xmlns:a16="http://schemas.microsoft.com/office/drawing/2014/main" id="{01F9F0D4-886A-43C9-8B98-D75F3D123AD9}"/>
                </a:ext>
              </a:extLst>
            </p:cNvPr>
            <p:cNvGrpSpPr/>
            <p:nvPr userDrawn="1"/>
          </p:nvGrpSpPr>
          <p:grpSpPr>
            <a:xfrm flipH="1">
              <a:off x="1223136" y="1343920"/>
              <a:ext cx="4316824" cy="4477633"/>
              <a:chOff x="861186" y="1343920"/>
              <a:chExt cx="4316824" cy="4477633"/>
            </a:xfrm>
          </p:grpSpPr>
          <p:grpSp>
            <p:nvGrpSpPr>
              <p:cNvPr id="14" name="Group 13">
                <a:extLst>
                  <a:ext uri="{FF2B5EF4-FFF2-40B4-BE49-F238E27FC236}">
                    <a16:creationId xmlns:a16="http://schemas.microsoft.com/office/drawing/2014/main" id="{994A4E7F-BFC7-482F-A3ED-1094D73BE5C1}"/>
                  </a:ext>
                </a:extLst>
              </p:cNvPr>
              <p:cNvGrpSpPr/>
              <p:nvPr userDrawn="1"/>
            </p:nvGrpSpPr>
            <p:grpSpPr>
              <a:xfrm>
                <a:off x="4619831" y="1343920"/>
                <a:ext cx="558179" cy="468000"/>
                <a:chOff x="4388904" y="1577920"/>
                <a:chExt cx="558179" cy="468000"/>
              </a:xfrm>
            </p:grpSpPr>
            <p:sp>
              <p:nvSpPr>
                <p:cNvPr id="15" name="Овал 25">
                  <a:extLst>
                    <a:ext uri="{FF2B5EF4-FFF2-40B4-BE49-F238E27FC236}">
                      <a16:creationId xmlns:a16="http://schemas.microsoft.com/office/drawing/2014/main" id="{76698BCA-19CB-41AE-BE78-374F5BA2E571}"/>
                    </a:ext>
                  </a:extLst>
                </p:cNvPr>
                <p:cNvSpPr>
                  <a:spLocks noChangeAspect="1"/>
                </p:cNvSpPr>
                <p:nvPr/>
              </p:nvSpPr>
              <p:spPr>
                <a:xfrm>
                  <a:off x="4430571" y="1577920"/>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6" name="TextBox 15" descr="Number 1">
                  <a:extLst>
                    <a:ext uri="{FF2B5EF4-FFF2-40B4-BE49-F238E27FC236}">
                      <a16:creationId xmlns:a16="http://schemas.microsoft.com/office/drawing/2014/main" id="{506F61CE-8084-4FB8-8576-90DE19C61BBC}"/>
                    </a:ext>
                  </a:extLst>
                </p:cNvPr>
                <p:cNvSpPr txBox="1"/>
                <p:nvPr/>
              </p:nvSpPr>
              <p:spPr bwMode="blackWhite">
                <a:xfrm>
                  <a:off x="4388904" y="1616760"/>
                  <a:ext cx="558179" cy="369332"/>
                </a:xfrm>
                <a:prstGeom prst="rect">
                  <a:avLst/>
                </a:prstGeom>
                <a:noFill/>
                <a:effectLst>
                  <a:glow rad="139700">
                    <a:schemeClr val="accent2">
                      <a:satMod val="175000"/>
                      <a:alpha val="40000"/>
                    </a:schemeClr>
                  </a:glow>
                </a:effectLst>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1</a:t>
                  </a:r>
                </a:p>
              </p:txBody>
            </p:sp>
          </p:grpSp>
          <p:grpSp>
            <p:nvGrpSpPr>
              <p:cNvPr id="17" name="Group 16">
                <a:extLst>
                  <a:ext uri="{FF2B5EF4-FFF2-40B4-BE49-F238E27FC236}">
                    <a16:creationId xmlns:a16="http://schemas.microsoft.com/office/drawing/2014/main" id="{E48597ED-A5D8-4E38-81E8-8DC0AD6A3937}"/>
                  </a:ext>
                </a:extLst>
              </p:cNvPr>
              <p:cNvGrpSpPr/>
              <p:nvPr userDrawn="1"/>
            </p:nvGrpSpPr>
            <p:grpSpPr>
              <a:xfrm>
                <a:off x="861186" y="5353553"/>
                <a:ext cx="558179" cy="468000"/>
                <a:chOff x="799474" y="5451491"/>
                <a:chExt cx="558179" cy="468000"/>
              </a:xfrm>
            </p:grpSpPr>
            <p:sp>
              <p:nvSpPr>
                <p:cNvPr id="18" name="Овал 25">
                  <a:extLst>
                    <a:ext uri="{FF2B5EF4-FFF2-40B4-BE49-F238E27FC236}">
                      <a16:creationId xmlns:a16="http://schemas.microsoft.com/office/drawing/2014/main" id="{5016EDD9-EDAC-4A14-9CBF-5959078A0744}"/>
                    </a:ext>
                  </a:extLst>
                </p:cNvPr>
                <p:cNvSpPr>
                  <a:spLocks noChangeAspect="1"/>
                </p:cNvSpPr>
                <p:nvPr/>
              </p:nvSpPr>
              <p:spPr>
                <a:xfrm>
                  <a:off x="844564" y="5451491"/>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9" name="TextBox 18" descr="Number 3">
                  <a:extLst>
                    <a:ext uri="{FF2B5EF4-FFF2-40B4-BE49-F238E27FC236}">
                      <a16:creationId xmlns:a16="http://schemas.microsoft.com/office/drawing/2014/main" id="{A537EC38-EF5B-4E6E-98E2-F890B5E42938}"/>
                    </a:ext>
                  </a:extLst>
                </p:cNvPr>
                <p:cNvSpPr txBox="1"/>
                <p:nvPr/>
              </p:nvSpPr>
              <p:spPr bwMode="blackWhite">
                <a:xfrm>
                  <a:off x="799474" y="5489939"/>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3</a:t>
                  </a:r>
                </a:p>
              </p:txBody>
            </p:sp>
          </p:grpSp>
          <p:grpSp>
            <p:nvGrpSpPr>
              <p:cNvPr id="20" name="Group 19">
                <a:extLst>
                  <a:ext uri="{FF2B5EF4-FFF2-40B4-BE49-F238E27FC236}">
                    <a16:creationId xmlns:a16="http://schemas.microsoft.com/office/drawing/2014/main" id="{261EFACB-8BDE-4751-BADB-F72B5A5F6679}"/>
                  </a:ext>
                </a:extLst>
              </p:cNvPr>
              <p:cNvGrpSpPr/>
              <p:nvPr userDrawn="1"/>
            </p:nvGrpSpPr>
            <p:grpSpPr>
              <a:xfrm>
                <a:off x="2800323" y="3270611"/>
                <a:ext cx="558179" cy="468000"/>
                <a:chOff x="2686835" y="3386632"/>
                <a:chExt cx="558179" cy="468000"/>
              </a:xfrm>
            </p:grpSpPr>
            <p:sp>
              <p:nvSpPr>
                <p:cNvPr id="21" name="Овал 25">
                  <a:extLst>
                    <a:ext uri="{FF2B5EF4-FFF2-40B4-BE49-F238E27FC236}">
                      <a16:creationId xmlns:a16="http://schemas.microsoft.com/office/drawing/2014/main" id="{C123EE02-6890-4623-975A-A512E7D3B95A}"/>
                    </a:ext>
                  </a:extLst>
                </p:cNvPr>
                <p:cNvSpPr>
                  <a:spLocks noChangeAspect="1"/>
                </p:cNvSpPr>
                <p:nvPr/>
              </p:nvSpPr>
              <p:spPr>
                <a:xfrm>
                  <a:off x="2731925" y="3386632"/>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2" name="TextBox 21" descr="Number 2">
                  <a:extLst>
                    <a:ext uri="{FF2B5EF4-FFF2-40B4-BE49-F238E27FC236}">
                      <a16:creationId xmlns:a16="http://schemas.microsoft.com/office/drawing/2014/main" id="{5850A4F0-C7C0-4DA2-A958-6C4289944D4A}"/>
                    </a:ext>
                  </a:extLst>
                </p:cNvPr>
                <p:cNvSpPr txBox="1"/>
                <p:nvPr/>
              </p:nvSpPr>
              <p:spPr bwMode="blackWhite">
                <a:xfrm>
                  <a:off x="2686835" y="3418440"/>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2</a:t>
                  </a:r>
                </a:p>
              </p:txBody>
            </p:sp>
          </p:grpSp>
        </p:grpSp>
      </p:grpSp>
      <p:sp>
        <p:nvSpPr>
          <p:cNvPr id="13" name="Text Placeholder 12">
            <a:extLst>
              <a:ext uri="{FF2B5EF4-FFF2-40B4-BE49-F238E27FC236}">
                <a16:creationId xmlns:a16="http://schemas.microsoft.com/office/drawing/2014/main" id="{3F5DBF9D-19BF-4838-ACC4-D041EC29D3B9}"/>
              </a:ext>
            </a:extLst>
          </p:cNvPr>
          <p:cNvSpPr>
            <a:spLocks noGrp="1"/>
          </p:cNvSpPr>
          <p:nvPr>
            <p:ph type="body" sz="quarter" idx="11" hasCustomPrompt="1"/>
          </p:nvPr>
        </p:nvSpPr>
        <p:spPr>
          <a:xfrm>
            <a:off x="3343555" y="419100"/>
            <a:ext cx="2914650" cy="798513"/>
          </a:xfrm>
        </p:spPr>
        <p:txBody>
          <a:bodyPr anchor="ctr">
            <a:normAutofit/>
          </a:bodyPr>
          <a:lstStyle>
            <a:lvl1pPr marL="0" indent="0">
              <a:buNone/>
              <a:defRPr sz="2400"/>
            </a:lvl1pPr>
          </a:lstStyle>
          <a:p>
            <a:pPr lvl="0"/>
            <a:r>
              <a:rPr lang="en-US" dirty="0"/>
              <a:t>Steps Go Here:</a:t>
            </a:r>
          </a:p>
        </p:txBody>
      </p:sp>
      <p:sp>
        <p:nvSpPr>
          <p:cNvPr id="27" name="Text Placeholder 10">
            <a:extLst>
              <a:ext uri="{FF2B5EF4-FFF2-40B4-BE49-F238E27FC236}">
                <a16:creationId xmlns:a16="http://schemas.microsoft.com/office/drawing/2014/main" id="{34A318E2-038D-4EC3-9C69-CDCB53824BC2}"/>
              </a:ext>
            </a:extLst>
          </p:cNvPr>
          <p:cNvSpPr>
            <a:spLocks noGrp="1"/>
          </p:cNvSpPr>
          <p:nvPr>
            <p:ph type="body" sz="quarter" idx="14"/>
          </p:nvPr>
        </p:nvSpPr>
        <p:spPr>
          <a:xfrm>
            <a:off x="8085220" y="5335777"/>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28" name="Text Placeholder 10">
            <a:extLst>
              <a:ext uri="{FF2B5EF4-FFF2-40B4-BE49-F238E27FC236}">
                <a16:creationId xmlns:a16="http://schemas.microsoft.com/office/drawing/2014/main" id="{800C0921-0E2A-4C67-860D-623087D48E58}"/>
              </a:ext>
            </a:extLst>
          </p:cNvPr>
          <p:cNvSpPr>
            <a:spLocks noGrp="1"/>
          </p:cNvSpPr>
          <p:nvPr>
            <p:ph type="body" sz="quarter" idx="15"/>
          </p:nvPr>
        </p:nvSpPr>
        <p:spPr>
          <a:xfrm>
            <a:off x="6039169" y="3361659"/>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29" name="Text Placeholder 10">
            <a:extLst>
              <a:ext uri="{FF2B5EF4-FFF2-40B4-BE49-F238E27FC236}">
                <a16:creationId xmlns:a16="http://schemas.microsoft.com/office/drawing/2014/main" id="{F08FCE70-FA2D-482A-A164-4D0C4D6A3365}"/>
              </a:ext>
            </a:extLst>
          </p:cNvPr>
          <p:cNvSpPr>
            <a:spLocks noGrp="1"/>
          </p:cNvSpPr>
          <p:nvPr>
            <p:ph type="body" sz="quarter" idx="16"/>
          </p:nvPr>
        </p:nvSpPr>
        <p:spPr>
          <a:xfrm>
            <a:off x="4241293" y="1420093"/>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16456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Step Al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2580B-041D-4851-8F8C-68136867413A}"/>
              </a:ext>
            </a:extLst>
          </p:cNvPr>
          <p:cNvSpPr/>
          <p:nvPr userDrawn="1"/>
        </p:nvSpPr>
        <p:spPr>
          <a:xfrm>
            <a:off x="11288256" y="-849"/>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15DAF249-F087-486D-9373-D1D96AC5982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0" y="-849"/>
            <a:ext cx="11375568" cy="6857999"/>
          </a:xfrm>
          <a:prstGeom prst="rect">
            <a:avLst/>
          </a:prstGeom>
        </p:spPr>
      </p:pic>
      <p:sp>
        <p:nvSpPr>
          <p:cNvPr id="7" name="Прямоугольник 28">
            <a:extLst>
              <a:ext uri="{FF2B5EF4-FFF2-40B4-BE49-F238E27FC236}">
                <a16:creationId xmlns:a16="http://schemas.microsoft.com/office/drawing/2014/main" id="{40BE2EAE-DEF8-4547-9314-D5CC0A644219}"/>
              </a:ext>
            </a:extLst>
          </p:cNvPr>
          <p:cNvSpPr/>
          <p:nvPr userDrawn="1"/>
        </p:nvSpPr>
        <p:spPr>
          <a:xfrm rot="5400000">
            <a:off x="2667425" y="-2667425"/>
            <a:ext cx="6857150" cy="12191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ru-RU" sz="1400" dirty="0"/>
          </a:p>
        </p:txBody>
      </p:sp>
      <p:sp>
        <p:nvSpPr>
          <p:cNvPr id="9" name="Title 8">
            <a:extLst>
              <a:ext uri="{FF2B5EF4-FFF2-40B4-BE49-F238E27FC236}">
                <a16:creationId xmlns:a16="http://schemas.microsoft.com/office/drawing/2014/main" id="{9425F7BC-88F1-4DEF-BE4F-66027E77832E}"/>
              </a:ext>
            </a:extLst>
          </p:cNvPr>
          <p:cNvSpPr>
            <a:spLocks noGrp="1"/>
          </p:cNvSpPr>
          <p:nvPr>
            <p:ph type="title" hasCustomPrompt="1"/>
          </p:nvPr>
        </p:nvSpPr>
        <p:spPr>
          <a:xfrm>
            <a:off x="605026" y="400051"/>
            <a:ext cx="5145560" cy="798512"/>
          </a:xfrm>
        </p:spPr>
        <p:txBody>
          <a:bodyPr>
            <a:normAutofit/>
          </a:bodyPr>
          <a:lstStyle>
            <a:lvl1pPr algn="l">
              <a:defRPr sz="4000"/>
            </a:lvl1pPr>
          </a:lstStyle>
          <a:p>
            <a:r>
              <a:rPr lang="en-US" dirty="0"/>
              <a:t>SMALL TITLE</a:t>
            </a:r>
          </a:p>
        </p:txBody>
      </p:sp>
      <p:sp>
        <p:nvSpPr>
          <p:cNvPr id="11" name="Text Placeholder 10">
            <a:extLst>
              <a:ext uri="{FF2B5EF4-FFF2-40B4-BE49-F238E27FC236}">
                <a16:creationId xmlns:a16="http://schemas.microsoft.com/office/drawing/2014/main" id="{6148BE13-086D-417C-8DA0-B1FEC9F7613F}"/>
              </a:ext>
            </a:extLst>
          </p:cNvPr>
          <p:cNvSpPr>
            <a:spLocks noGrp="1"/>
          </p:cNvSpPr>
          <p:nvPr>
            <p:ph type="body" sz="quarter" idx="10"/>
          </p:nvPr>
        </p:nvSpPr>
        <p:spPr>
          <a:xfrm>
            <a:off x="605026" y="1217613"/>
            <a:ext cx="4135910" cy="971550"/>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8" name="Параллелограмм 3">
            <a:extLst>
              <a:ext uri="{FF2B5EF4-FFF2-40B4-BE49-F238E27FC236}">
                <a16:creationId xmlns:a16="http://schemas.microsoft.com/office/drawing/2014/main" id="{3B7727C9-7BD4-44DE-AB4D-DA388EC1790D}"/>
              </a:ext>
            </a:extLst>
          </p:cNvPr>
          <p:cNvSpPr/>
          <p:nvPr userDrawn="1"/>
        </p:nvSpPr>
        <p:spPr>
          <a:xfrm>
            <a:off x="-28643" y="0"/>
            <a:ext cx="9915593" cy="6858000"/>
          </a:xfrm>
          <a:prstGeom prst="parallelogram">
            <a:avLst>
              <a:gd name="adj" fmla="val 92267"/>
            </a:avLst>
          </a:prstGeom>
          <a:gradFill>
            <a:gsLst>
              <a:gs pos="100000">
                <a:srgbClr val="DE6346">
                  <a:alpha val="70000"/>
                </a:srgbClr>
              </a:gs>
              <a:gs pos="0">
                <a:srgbClr val="9F361D">
                  <a:alpha val="70000"/>
                </a:srgbClr>
              </a:gs>
              <a:gs pos="73000">
                <a:srgbClr val="D2472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23" name="Group 22">
            <a:extLst>
              <a:ext uri="{FF2B5EF4-FFF2-40B4-BE49-F238E27FC236}">
                <a16:creationId xmlns:a16="http://schemas.microsoft.com/office/drawing/2014/main" id="{01F9F0D4-886A-43C9-8B98-D75F3D123AD9}"/>
              </a:ext>
            </a:extLst>
          </p:cNvPr>
          <p:cNvGrpSpPr/>
          <p:nvPr userDrawn="1"/>
        </p:nvGrpSpPr>
        <p:grpSpPr>
          <a:xfrm>
            <a:off x="853063" y="1343920"/>
            <a:ext cx="4316824" cy="4477633"/>
            <a:chOff x="861186" y="1343920"/>
            <a:chExt cx="4316824" cy="4477633"/>
          </a:xfrm>
        </p:grpSpPr>
        <p:grpSp>
          <p:nvGrpSpPr>
            <p:cNvPr id="14" name="Group 13">
              <a:extLst>
                <a:ext uri="{FF2B5EF4-FFF2-40B4-BE49-F238E27FC236}">
                  <a16:creationId xmlns:a16="http://schemas.microsoft.com/office/drawing/2014/main" id="{994A4E7F-BFC7-482F-A3ED-1094D73BE5C1}"/>
                </a:ext>
              </a:extLst>
            </p:cNvPr>
            <p:cNvGrpSpPr/>
            <p:nvPr userDrawn="1"/>
          </p:nvGrpSpPr>
          <p:grpSpPr>
            <a:xfrm>
              <a:off x="4619831" y="1343920"/>
              <a:ext cx="558179" cy="468000"/>
              <a:chOff x="4388904" y="1577920"/>
              <a:chExt cx="558179" cy="468000"/>
            </a:xfrm>
          </p:grpSpPr>
          <p:sp>
            <p:nvSpPr>
              <p:cNvPr id="15" name="Овал 25">
                <a:extLst>
                  <a:ext uri="{FF2B5EF4-FFF2-40B4-BE49-F238E27FC236}">
                    <a16:creationId xmlns:a16="http://schemas.microsoft.com/office/drawing/2014/main" id="{76698BCA-19CB-41AE-BE78-374F5BA2E571}"/>
                  </a:ext>
                </a:extLst>
              </p:cNvPr>
              <p:cNvSpPr>
                <a:spLocks noChangeAspect="1"/>
              </p:cNvSpPr>
              <p:nvPr/>
            </p:nvSpPr>
            <p:spPr>
              <a:xfrm>
                <a:off x="4430571" y="1577920"/>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6" name="TextBox 15" descr="Number 1">
                <a:extLst>
                  <a:ext uri="{FF2B5EF4-FFF2-40B4-BE49-F238E27FC236}">
                    <a16:creationId xmlns:a16="http://schemas.microsoft.com/office/drawing/2014/main" id="{506F61CE-8084-4FB8-8576-90DE19C61BBC}"/>
                  </a:ext>
                </a:extLst>
              </p:cNvPr>
              <p:cNvSpPr txBox="1"/>
              <p:nvPr/>
            </p:nvSpPr>
            <p:spPr bwMode="blackWhite">
              <a:xfrm>
                <a:off x="4388904" y="1616760"/>
                <a:ext cx="558179" cy="369332"/>
              </a:xfrm>
              <a:prstGeom prst="rect">
                <a:avLst/>
              </a:prstGeom>
              <a:noFill/>
              <a:effectLst>
                <a:glow rad="139700">
                  <a:schemeClr val="accent2">
                    <a:satMod val="175000"/>
                    <a:alpha val="40000"/>
                  </a:schemeClr>
                </a:glow>
              </a:effectLst>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1</a:t>
                </a:r>
              </a:p>
            </p:txBody>
          </p:sp>
        </p:grpSp>
        <p:grpSp>
          <p:nvGrpSpPr>
            <p:cNvPr id="17" name="Group 16">
              <a:extLst>
                <a:ext uri="{FF2B5EF4-FFF2-40B4-BE49-F238E27FC236}">
                  <a16:creationId xmlns:a16="http://schemas.microsoft.com/office/drawing/2014/main" id="{E48597ED-A5D8-4E38-81E8-8DC0AD6A3937}"/>
                </a:ext>
              </a:extLst>
            </p:cNvPr>
            <p:cNvGrpSpPr/>
            <p:nvPr userDrawn="1"/>
          </p:nvGrpSpPr>
          <p:grpSpPr>
            <a:xfrm>
              <a:off x="861186" y="5353553"/>
              <a:ext cx="558179" cy="468000"/>
              <a:chOff x="799474" y="5451491"/>
              <a:chExt cx="558179" cy="468000"/>
            </a:xfrm>
          </p:grpSpPr>
          <p:sp>
            <p:nvSpPr>
              <p:cNvPr id="18" name="Овал 25">
                <a:extLst>
                  <a:ext uri="{FF2B5EF4-FFF2-40B4-BE49-F238E27FC236}">
                    <a16:creationId xmlns:a16="http://schemas.microsoft.com/office/drawing/2014/main" id="{5016EDD9-EDAC-4A14-9CBF-5959078A0744}"/>
                  </a:ext>
                </a:extLst>
              </p:cNvPr>
              <p:cNvSpPr>
                <a:spLocks noChangeAspect="1"/>
              </p:cNvSpPr>
              <p:nvPr/>
            </p:nvSpPr>
            <p:spPr>
              <a:xfrm>
                <a:off x="844564" y="5451491"/>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9" name="TextBox 18" descr="Number 3">
                <a:extLst>
                  <a:ext uri="{FF2B5EF4-FFF2-40B4-BE49-F238E27FC236}">
                    <a16:creationId xmlns:a16="http://schemas.microsoft.com/office/drawing/2014/main" id="{A537EC38-EF5B-4E6E-98E2-F890B5E42938}"/>
                  </a:ext>
                </a:extLst>
              </p:cNvPr>
              <p:cNvSpPr txBox="1"/>
              <p:nvPr/>
            </p:nvSpPr>
            <p:spPr bwMode="blackWhite">
              <a:xfrm>
                <a:off x="799474" y="5489939"/>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3</a:t>
                </a:r>
              </a:p>
            </p:txBody>
          </p:sp>
        </p:grpSp>
        <p:grpSp>
          <p:nvGrpSpPr>
            <p:cNvPr id="20" name="Group 19">
              <a:extLst>
                <a:ext uri="{FF2B5EF4-FFF2-40B4-BE49-F238E27FC236}">
                  <a16:creationId xmlns:a16="http://schemas.microsoft.com/office/drawing/2014/main" id="{261EFACB-8BDE-4751-BADB-F72B5A5F6679}"/>
                </a:ext>
              </a:extLst>
            </p:cNvPr>
            <p:cNvGrpSpPr/>
            <p:nvPr userDrawn="1"/>
          </p:nvGrpSpPr>
          <p:grpSpPr>
            <a:xfrm>
              <a:off x="2800323" y="3270611"/>
              <a:ext cx="558179" cy="468000"/>
              <a:chOff x="2686835" y="3386632"/>
              <a:chExt cx="558179" cy="468000"/>
            </a:xfrm>
          </p:grpSpPr>
          <p:sp>
            <p:nvSpPr>
              <p:cNvPr id="21" name="Овал 25">
                <a:extLst>
                  <a:ext uri="{FF2B5EF4-FFF2-40B4-BE49-F238E27FC236}">
                    <a16:creationId xmlns:a16="http://schemas.microsoft.com/office/drawing/2014/main" id="{C123EE02-6890-4623-975A-A512E7D3B95A}"/>
                  </a:ext>
                </a:extLst>
              </p:cNvPr>
              <p:cNvSpPr>
                <a:spLocks noChangeAspect="1"/>
              </p:cNvSpPr>
              <p:nvPr/>
            </p:nvSpPr>
            <p:spPr>
              <a:xfrm>
                <a:off x="2731925" y="3386632"/>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2" name="TextBox 21" descr="Number 2">
                <a:extLst>
                  <a:ext uri="{FF2B5EF4-FFF2-40B4-BE49-F238E27FC236}">
                    <a16:creationId xmlns:a16="http://schemas.microsoft.com/office/drawing/2014/main" id="{5850A4F0-C7C0-4DA2-A958-6C4289944D4A}"/>
                  </a:ext>
                </a:extLst>
              </p:cNvPr>
              <p:cNvSpPr txBox="1"/>
              <p:nvPr/>
            </p:nvSpPr>
            <p:spPr bwMode="blackWhite">
              <a:xfrm>
                <a:off x="2686835" y="3418440"/>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2</a:t>
                </a:r>
              </a:p>
            </p:txBody>
          </p:sp>
        </p:grpSp>
      </p:grpSp>
      <p:sp>
        <p:nvSpPr>
          <p:cNvPr id="13" name="Text Placeholder 12">
            <a:extLst>
              <a:ext uri="{FF2B5EF4-FFF2-40B4-BE49-F238E27FC236}">
                <a16:creationId xmlns:a16="http://schemas.microsoft.com/office/drawing/2014/main" id="{3F5DBF9D-19BF-4838-ACC4-D041EC29D3B9}"/>
              </a:ext>
            </a:extLst>
          </p:cNvPr>
          <p:cNvSpPr>
            <a:spLocks noGrp="1"/>
          </p:cNvSpPr>
          <p:nvPr userDrawn="1">
            <p:ph type="body" sz="quarter" idx="11" hasCustomPrompt="1"/>
          </p:nvPr>
        </p:nvSpPr>
        <p:spPr>
          <a:xfrm>
            <a:off x="5923191" y="419100"/>
            <a:ext cx="2914650" cy="798513"/>
          </a:xfrm>
        </p:spPr>
        <p:txBody>
          <a:bodyPr anchor="ctr">
            <a:normAutofit/>
          </a:bodyPr>
          <a:lstStyle>
            <a:lvl1pPr marL="0" indent="0">
              <a:buNone/>
              <a:defRPr sz="2400"/>
            </a:lvl1pPr>
          </a:lstStyle>
          <a:p>
            <a:pPr lvl="0"/>
            <a:r>
              <a:rPr lang="en-US" dirty="0"/>
              <a:t>Steps Go Here:</a:t>
            </a:r>
          </a:p>
        </p:txBody>
      </p:sp>
      <p:sp>
        <p:nvSpPr>
          <p:cNvPr id="27" name="Text Placeholder 10">
            <a:extLst>
              <a:ext uri="{FF2B5EF4-FFF2-40B4-BE49-F238E27FC236}">
                <a16:creationId xmlns:a16="http://schemas.microsoft.com/office/drawing/2014/main" id="{34A318E2-038D-4EC3-9C69-CDCB53824BC2}"/>
              </a:ext>
            </a:extLst>
          </p:cNvPr>
          <p:cNvSpPr>
            <a:spLocks noGrp="1"/>
          </p:cNvSpPr>
          <p:nvPr userDrawn="1">
            <p:ph type="body" sz="quarter" idx="14"/>
          </p:nvPr>
        </p:nvSpPr>
        <p:spPr>
          <a:xfrm>
            <a:off x="1356431" y="5335777"/>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28" name="Text Placeholder 10">
            <a:extLst>
              <a:ext uri="{FF2B5EF4-FFF2-40B4-BE49-F238E27FC236}">
                <a16:creationId xmlns:a16="http://schemas.microsoft.com/office/drawing/2014/main" id="{800C0921-0E2A-4C67-860D-623087D48E58}"/>
              </a:ext>
            </a:extLst>
          </p:cNvPr>
          <p:cNvSpPr>
            <a:spLocks noGrp="1"/>
          </p:cNvSpPr>
          <p:nvPr userDrawn="1">
            <p:ph type="body" sz="quarter" idx="15"/>
          </p:nvPr>
        </p:nvSpPr>
        <p:spPr>
          <a:xfrm>
            <a:off x="3317799" y="3361659"/>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29" name="Text Placeholder 10">
            <a:extLst>
              <a:ext uri="{FF2B5EF4-FFF2-40B4-BE49-F238E27FC236}">
                <a16:creationId xmlns:a16="http://schemas.microsoft.com/office/drawing/2014/main" id="{F08FCE70-FA2D-482A-A164-4D0C4D6A3365}"/>
              </a:ext>
            </a:extLst>
          </p:cNvPr>
          <p:cNvSpPr>
            <a:spLocks noGrp="1"/>
          </p:cNvSpPr>
          <p:nvPr userDrawn="1">
            <p:ph type="body" sz="quarter" idx="16"/>
          </p:nvPr>
        </p:nvSpPr>
        <p:spPr>
          <a:xfrm>
            <a:off x="5175878" y="1420093"/>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88997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D6D913A-C186-4F8A-82A2-48D38C0610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6335074" y="980189"/>
            <a:ext cx="6857999" cy="4897623"/>
          </a:xfrm>
          <a:prstGeom prst="rect">
            <a:avLst/>
          </a:prstGeom>
        </p:spPr>
      </p:pic>
      <p:sp>
        <p:nvSpPr>
          <p:cNvPr id="15" name="Rectangle 14">
            <a:extLst>
              <a:ext uri="{FF2B5EF4-FFF2-40B4-BE49-F238E27FC236}">
                <a16:creationId xmlns:a16="http://schemas.microsoft.com/office/drawing/2014/main" id="{EA497B4B-92CE-4375-9EFC-1FCED23B3755}"/>
              </a:ext>
              <a:ext uri="{C183D7F6-B498-43B3-948B-1728B52AA6E4}">
                <adec:decorative xmlns:adec="http://schemas.microsoft.com/office/drawing/2017/decorative" val="1"/>
              </a:ext>
            </a:extLst>
          </p:cNvPr>
          <p:cNvSpPr/>
          <p:nvPr userDrawn="1"/>
        </p:nvSpPr>
        <p:spPr>
          <a:xfrm>
            <a:off x="7308043" y="-7144"/>
            <a:ext cx="4883957" cy="6857998"/>
          </a:xfrm>
          <a:prstGeom prst="rect">
            <a:avLst/>
          </a:prstGeom>
          <a:solidFill>
            <a:srgbClr val="0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 dirty="0"/>
          </a:p>
        </p:txBody>
      </p:sp>
      <p:grpSp>
        <p:nvGrpSpPr>
          <p:cNvPr id="8" name="Group 7">
            <a:extLst>
              <a:ext uri="{FF2B5EF4-FFF2-40B4-BE49-F238E27FC236}">
                <a16:creationId xmlns:a16="http://schemas.microsoft.com/office/drawing/2014/main" id="{29F6BF0A-340E-4923-AF94-305730065DA2}"/>
              </a:ext>
              <a:ext uri="{C183D7F6-B498-43B3-948B-1728B52AA6E4}">
                <adec:decorative xmlns:adec="http://schemas.microsoft.com/office/drawing/2017/decorative" val="1"/>
              </a:ext>
            </a:extLst>
          </p:cNvPr>
          <p:cNvGrpSpPr/>
          <p:nvPr userDrawn="1"/>
        </p:nvGrpSpPr>
        <p:grpSpPr>
          <a:xfrm rot="16200000" flipH="1">
            <a:off x="-2712790" y="2451892"/>
            <a:ext cx="6216650" cy="1935163"/>
            <a:chOff x="2982913" y="-574675"/>
            <a:chExt cx="6216650" cy="1935163"/>
          </a:xfrm>
        </p:grpSpPr>
        <p:sp>
          <p:nvSpPr>
            <p:cNvPr id="9" name="Полилиния: фигура 12">
              <a:extLst>
                <a:ext uri="{FF2B5EF4-FFF2-40B4-BE49-F238E27FC236}">
                  <a16:creationId xmlns:a16="http://schemas.microsoft.com/office/drawing/2014/main" id="{EDBA056C-5C3C-483A-ADBB-6ECE967BF9F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0" name="Полилиния: фигура 17">
              <a:extLst>
                <a:ext uri="{FF2B5EF4-FFF2-40B4-BE49-F238E27FC236}">
                  <a16:creationId xmlns:a16="http://schemas.microsoft.com/office/drawing/2014/main" id="{C8A6DF64-EFDA-4FDC-95F2-CA9E904935A9}"/>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1" name="Полилиния: фигура 15">
              <a:extLst>
                <a:ext uri="{FF2B5EF4-FFF2-40B4-BE49-F238E27FC236}">
                  <a16:creationId xmlns:a16="http://schemas.microsoft.com/office/drawing/2014/main" id="{05041C2C-ACC8-4BF3-B916-0896FA1039F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2" name="Полилиния: фигура 10">
              <a:extLst>
                <a:ext uri="{FF2B5EF4-FFF2-40B4-BE49-F238E27FC236}">
                  <a16:creationId xmlns:a16="http://schemas.microsoft.com/office/drawing/2014/main" id="{DC952B2D-D957-40DF-9D4E-84F7C814091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3" name="Полилиния: фигура 13">
              <a:extLst>
                <a:ext uri="{FF2B5EF4-FFF2-40B4-BE49-F238E27FC236}">
                  <a16:creationId xmlns:a16="http://schemas.microsoft.com/office/drawing/2014/main" id="{42223152-ED82-47B8-AA28-8E45BF4F6FD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grpSp>
      <p:sp>
        <p:nvSpPr>
          <p:cNvPr id="2" name="Title 1">
            <a:extLst>
              <a:ext uri="{FF2B5EF4-FFF2-40B4-BE49-F238E27FC236}">
                <a16:creationId xmlns:a16="http://schemas.microsoft.com/office/drawing/2014/main" id="{CC046739-1F33-449F-A734-551C23673626}"/>
              </a:ext>
            </a:extLst>
          </p:cNvPr>
          <p:cNvSpPr>
            <a:spLocks noGrp="1"/>
          </p:cNvSpPr>
          <p:nvPr>
            <p:ph type="title" hasCustomPrompt="1"/>
          </p:nvPr>
        </p:nvSpPr>
        <p:spPr>
          <a:xfrm rot="16200000">
            <a:off x="-2034651" y="2598008"/>
            <a:ext cx="5955956" cy="1600200"/>
          </a:xfrm>
          <a:prstGeom prst="rect">
            <a:avLst/>
          </a:prstGeom>
        </p:spPr>
        <p:txBody>
          <a:bodyPr anchor="b">
            <a:norm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55F87EE7-5848-4A7E-8CDC-C84A4100EAD2}"/>
              </a:ext>
            </a:extLst>
          </p:cNvPr>
          <p:cNvSpPr>
            <a:spLocks noGrp="1"/>
          </p:cNvSpPr>
          <p:nvPr>
            <p:ph idx="1"/>
          </p:nvPr>
        </p:nvSpPr>
        <p:spPr>
          <a:xfrm>
            <a:off x="1797858" y="420130"/>
            <a:ext cx="5438826" cy="5955956"/>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7">
            <a:extLst>
              <a:ext uri="{FF2B5EF4-FFF2-40B4-BE49-F238E27FC236}">
                <a16:creationId xmlns:a16="http://schemas.microsoft.com/office/drawing/2014/main" id="{7C2A2BF6-6B6F-4FDE-9C94-76A56291F77A}"/>
              </a:ext>
            </a:extLst>
          </p:cNvPr>
          <p:cNvSpPr>
            <a:spLocks noGrp="1"/>
          </p:cNvSpPr>
          <p:nvPr>
            <p:ph type="body" sz="quarter" idx="10"/>
          </p:nvPr>
        </p:nvSpPr>
        <p:spPr>
          <a:xfrm>
            <a:off x="7940842" y="1089395"/>
            <a:ext cx="3657600" cy="5286692"/>
          </a:xfrm>
        </p:spPr>
        <p:txBody>
          <a:bodyPr/>
          <a:lstStyle>
            <a:lvl1pPr marL="0" indent="0">
              <a:buFont typeface="Century Gothic" panose="020B0502020202020204" pitchFamily="34" charset="0"/>
              <a:buChar char=" "/>
              <a:defRPr sz="1400"/>
            </a:lvl1pPr>
            <a:lvl2pPr marL="223838" indent="-163513">
              <a:buClr>
                <a:schemeClr val="bg1"/>
              </a:buClr>
              <a:buFont typeface="Century Gothic" panose="020B0502020202020204" pitchFamily="34" charset="0"/>
              <a:buChar char="&gt;"/>
              <a:defRPr sz="1400"/>
            </a:lvl2pPr>
            <a:lvl3pPr marL="0" indent="0">
              <a:spcBef>
                <a:spcPts val="2400"/>
              </a:spcBef>
              <a:buFont typeface="Century Gothic" panose="020B0502020202020204" pitchFamily="34" charset="0"/>
              <a:buChar char=" "/>
              <a:defRPr sz="1400"/>
            </a:lvl3pPr>
          </a:lstStyle>
          <a:p>
            <a:pPr lvl="0"/>
            <a:r>
              <a:rPr lang="en-US"/>
              <a:t>Edit Master text styles</a:t>
            </a:r>
          </a:p>
          <a:p>
            <a:pPr lvl="1"/>
            <a:r>
              <a:rPr lang="en-US"/>
              <a:t>Second level</a:t>
            </a:r>
          </a:p>
          <a:p>
            <a:pPr lvl="2"/>
            <a:r>
              <a:rPr lang="en-US"/>
              <a:t>Third level</a:t>
            </a:r>
          </a:p>
        </p:txBody>
      </p:sp>
      <p:cxnSp>
        <p:nvCxnSpPr>
          <p:cNvPr id="19" name="Прямая соединительная линия 24">
            <a:extLst>
              <a:ext uri="{FF2B5EF4-FFF2-40B4-BE49-F238E27FC236}">
                <a16:creationId xmlns:a16="http://schemas.microsoft.com/office/drawing/2014/main" id="{B3938D53-967E-448F-8242-8981B708525E}"/>
              </a:ext>
            </a:extLst>
          </p:cNvPr>
          <p:cNvCxnSpPr>
            <a:cxnSpLocks/>
          </p:cNvCxnSpPr>
          <p:nvPr userDrawn="1"/>
        </p:nvCxnSpPr>
        <p:spPr>
          <a:xfrm flipH="1">
            <a:off x="7301596" y="-423"/>
            <a:ext cx="13668" cy="6858423"/>
          </a:xfrm>
          <a:prstGeom prst="line">
            <a:avLst/>
          </a:prstGeom>
          <a:ln w="28575">
            <a:solidFill>
              <a:srgbClr val="9F361D"/>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398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00AE21-3EF4-4016-A377-C1F84210F8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6733" cy="6842789"/>
          </a:xfrm>
          <a:prstGeom prst="rect">
            <a:avLst/>
          </a:prstGeom>
        </p:spPr>
      </p:pic>
      <p:sp>
        <p:nvSpPr>
          <p:cNvPr id="9" name="Rectangle 8">
            <a:extLst>
              <a:ext uri="{FF2B5EF4-FFF2-40B4-BE49-F238E27FC236}">
                <a16:creationId xmlns:a16="http://schemas.microsoft.com/office/drawing/2014/main" id="{42C0D740-CFC6-474B-AA47-789146626F71}"/>
              </a:ext>
              <a:ext uri="{C183D7F6-B498-43B3-948B-1728B52AA6E4}">
                <adec:decorative xmlns:adec="http://schemas.microsoft.com/office/drawing/2017/decorative" val="1"/>
              </a:ext>
            </a:extLst>
          </p:cNvPr>
          <p:cNvSpPr/>
          <p:nvPr userDrawn="1"/>
        </p:nvSpPr>
        <p:spPr>
          <a:xfrm>
            <a:off x="0" y="0"/>
            <a:ext cx="12206733" cy="6858000"/>
          </a:xfrm>
          <a:prstGeom prst="rect">
            <a:avLst/>
          </a:prstGeom>
          <a:solidFill>
            <a:srgbClr val="00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 dirty="0"/>
          </a:p>
        </p:txBody>
      </p:sp>
      <p:grpSp>
        <p:nvGrpSpPr>
          <p:cNvPr id="10" name="Group 9">
            <a:extLst>
              <a:ext uri="{FF2B5EF4-FFF2-40B4-BE49-F238E27FC236}">
                <a16:creationId xmlns:a16="http://schemas.microsoft.com/office/drawing/2014/main" id="{7105DCB4-B5F3-4093-A18D-14AC000228F0}"/>
              </a:ext>
              <a:ext uri="{C183D7F6-B498-43B3-948B-1728B52AA6E4}">
                <adec:decorative xmlns:adec="http://schemas.microsoft.com/office/drawing/2017/decorative" val="1"/>
              </a:ext>
            </a:extLst>
          </p:cNvPr>
          <p:cNvGrpSpPr/>
          <p:nvPr userDrawn="1"/>
        </p:nvGrpSpPr>
        <p:grpSpPr>
          <a:xfrm>
            <a:off x="6664025" y="1843967"/>
            <a:ext cx="211015" cy="5006440"/>
            <a:chOff x="6664025" y="1843967"/>
            <a:chExt cx="211015" cy="5006440"/>
          </a:xfrm>
        </p:grpSpPr>
        <p:cxnSp>
          <p:nvCxnSpPr>
            <p:cNvPr id="11" name="Прямая соединительная линия 24">
              <a:extLst>
                <a:ext uri="{FF2B5EF4-FFF2-40B4-BE49-F238E27FC236}">
                  <a16:creationId xmlns:a16="http://schemas.microsoft.com/office/drawing/2014/main" id="{9D622328-32D2-48BE-BE48-E20E4D2770BD}"/>
                </a:ext>
              </a:extLst>
            </p:cNvPr>
            <p:cNvCxnSpPr>
              <a:cxnSpLocks/>
            </p:cNvCxnSpPr>
            <p:nvPr/>
          </p:nvCxnSpPr>
          <p:spPr>
            <a:xfrm>
              <a:off x="6768172" y="2026407"/>
              <a:ext cx="777" cy="4824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Овал 25">
              <a:extLst>
                <a:ext uri="{FF2B5EF4-FFF2-40B4-BE49-F238E27FC236}">
                  <a16:creationId xmlns:a16="http://schemas.microsoft.com/office/drawing/2014/main" id="{018BA51A-7B76-4EEB-A0C9-847FAD3535A4}"/>
                </a:ext>
              </a:extLst>
            </p:cNvPr>
            <p:cNvSpPr/>
            <p:nvPr/>
          </p:nvSpPr>
          <p:spPr>
            <a:xfrm>
              <a:off x="6664025" y="1843967"/>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4" name="Text Placeholder 3">
            <a:extLst>
              <a:ext uri="{FF2B5EF4-FFF2-40B4-BE49-F238E27FC236}">
                <a16:creationId xmlns:a16="http://schemas.microsoft.com/office/drawing/2014/main" id="{E0F076A3-68F3-44B3-A396-9AD3AB00F247}"/>
              </a:ext>
            </a:extLst>
          </p:cNvPr>
          <p:cNvSpPr>
            <a:spLocks noGrp="1"/>
          </p:cNvSpPr>
          <p:nvPr>
            <p:ph type="body" sz="half" idx="2"/>
          </p:nvPr>
        </p:nvSpPr>
        <p:spPr>
          <a:xfrm>
            <a:off x="7412274" y="2026406"/>
            <a:ext cx="4136491" cy="43934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grpSp>
        <p:nvGrpSpPr>
          <p:cNvPr id="13" name="Group 12">
            <a:extLst>
              <a:ext uri="{FF2B5EF4-FFF2-40B4-BE49-F238E27FC236}">
                <a16:creationId xmlns:a16="http://schemas.microsoft.com/office/drawing/2014/main" id="{1E079420-586F-4241-8C4B-7F975FA292CD}"/>
              </a:ext>
              <a:ext uri="{C183D7F6-B498-43B3-948B-1728B52AA6E4}">
                <adec:decorative xmlns:adec="http://schemas.microsoft.com/office/drawing/2017/decorative" val="1"/>
              </a:ext>
            </a:extLst>
          </p:cNvPr>
          <p:cNvGrpSpPr/>
          <p:nvPr userDrawn="1"/>
        </p:nvGrpSpPr>
        <p:grpSpPr>
          <a:xfrm rot="16200000" flipH="1">
            <a:off x="-2723676"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7D4FA2E5-B76B-46E4-A9F9-D3A4F16AE98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5" name="Полилиния: фигура 17">
              <a:extLst>
                <a:ext uri="{FF2B5EF4-FFF2-40B4-BE49-F238E27FC236}">
                  <a16:creationId xmlns:a16="http://schemas.microsoft.com/office/drawing/2014/main" id="{AF8A5FC5-DA44-4DC9-BE1D-E197C2FEE718}"/>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6" name="Полилиния: фигура 15">
              <a:extLst>
                <a:ext uri="{FF2B5EF4-FFF2-40B4-BE49-F238E27FC236}">
                  <a16:creationId xmlns:a16="http://schemas.microsoft.com/office/drawing/2014/main" id="{417543D0-FB8E-45DF-A0E5-77677BB5D2C4}"/>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7" name="Полилиния: фигура 10">
              <a:extLst>
                <a:ext uri="{FF2B5EF4-FFF2-40B4-BE49-F238E27FC236}">
                  <a16:creationId xmlns:a16="http://schemas.microsoft.com/office/drawing/2014/main" id="{90773D28-8713-4BC5-8C28-12EFA9D642E4}"/>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8" name="Полилиния: фигура 13">
              <a:extLst>
                <a:ext uri="{FF2B5EF4-FFF2-40B4-BE49-F238E27FC236}">
                  <a16:creationId xmlns:a16="http://schemas.microsoft.com/office/drawing/2014/main" id="{E5988930-A431-49B8-98E5-D19F5AD532D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grpSp>
      <p:sp>
        <p:nvSpPr>
          <p:cNvPr id="2" name="Title 1">
            <a:extLst>
              <a:ext uri="{FF2B5EF4-FFF2-40B4-BE49-F238E27FC236}">
                <a16:creationId xmlns:a16="http://schemas.microsoft.com/office/drawing/2014/main" id="{C5BF968F-DC3B-47B0-A915-BC962A8121FA}"/>
              </a:ext>
            </a:extLst>
          </p:cNvPr>
          <p:cNvSpPr>
            <a:spLocks noGrp="1"/>
          </p:cNvSpPr>
          <p:nvPr>
            <p:ph type="title" hasCustomPrompt="1"/>
          </p:nvPr>
        </p:nvSpPr>
        <p:spPr>
          <a:xfrm>
            <a:off x="190500" y="247650"/>
            <a:ext cx="117919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lang="en-US" sz="3600" dirty="0">
                <a:latin typeface="Century Gothic" panose="020B0502020202020204" pitchFamily="34" charset="0"/>
                <a:ea typeface="+mn-ea"/>
                <a:cs typeface="+mn-cs"/>
              </a:defRPr>
            </a:lvl1pPr>
          </a:lstStyle>
          <a:p>
            <a:pPr marL="0" lvl="0" algn="ctr"/>
            <a:r>
              <a:rPr lang="en-US" dirty="0"/>
              <a:t>CLICK TO EDIT MASTER TITLE STYLE</a:t>
            </a:r>
          </a:p>
        </p:txBody>
      </p:sp>
      <p:sp>
        <p:nvSpPr>
          <p:cNvPr id="3" name="Picture Placeholder 2">
            <a:extLst>
              <a:ext uri="{FF2B5EF4-FFF2-40B4-BE49-F238E27FC236}">
                <a16:creationId xmlns:a16="http://schemas.microsoft.com/office/drawing/2014/main" id="{2073B4B5-F598-4588-AB55-17DD140BEE94}"/>
              </a:ext>
            </a:extLst>
          </p:cNvPr>
          <p:cNvSpPr>
            <a:spLocks noGrp="1"/>
          </p:cNvSpPr>
          <p:nvPr>
            <p:ph type="pic" idx="1"/>
          </p:nvPr>
        </p:nvSpPr>
        <p:spPr>
          <a:xfrm>
            <a:off x="511187" y="2026407"/>
            <a:ext cx="5957300" cy="43934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286460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492B5-4202-4E05-955A-BCC88BCF913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50F2F1-0BC2-4DA5-99FF-AC3AFB8AE8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BB791-2B25-469E-A2FB-030A202080BF}"/>
              </a:ext>
            </a:extLst>
          </p:cNvPr>
          <p:cNvSpPr>
            <a:spLocks noGrp="1"/>
          </p:cNvSpPr>
          <p:nvPr>
            <p:ph type="dt" sz="half" idx="10"/>
          </p:nvPr>
        </p:nvSpPr>
        <p:spPr>
          <a:xfrm>
            <a:off x="838200" y="6356350"/>
            <a:ext cx="2743200" cy="365125"/>
          </a:xfrm>
          <a:prstGeom prst="rect">
            <a:avLst/>
          </a:prstGeom>
        </p:spPr>
        <p:txBody>
          <a:bodyPr/>
          <a:lstStyle/>
          <a:p>
            <a:fld id="{3E4344B9-1438-4470-A549-C9AAC5FB5374}" type="datetime1">
              <a:rPr lang="en-US" smtClean="0"/>
              <a:t>3/14/2019</a:t>
            </a:fld>
            <a:endParaRPr lang="en-US"/>
          </a:p>
        </p:txBody>
      </p:sp>
      <p:sp>
        <p:nvSpPr>
          <p:cNvPr id="5" name="Footer Placeholder 4">
            <a:extLst>
              <a:ext uri="{FF2B5EF4-FFF2-40B4-BE49-F238E27FC236}">
                <a16:creationId xmlns:a16="http://schemas.microsoft.com/office/drawing/2014/main" id="{B107A826-7098-45C8-B7AF-F326A685C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BA3E7-DD95-4E3C-8510-00C7127C8A15}"/>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579115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D59EE0-0BA2-496F-B99C-5F84840697A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E6E64-1F1C-4242-8541-3DEA5DB6523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F158B-D8F2-44E0-A203-26B9C216464B}"/>
              </a:ext>
            </a:extLst>
          </p:cNvPr>
          <p:cNvSpPr>
            <a:spLocks noGrp="1"/>
          </p:cNvSpPr>
          <p:nvPr>
            <p:ph type="dt" sz="half" idx="10"/>
          </p:nvPr>
        </p:nvSpPr>
        <p:spPr>
          <a:xfrm>
            <a:off x="838200" y="6356350"/>
            <a:ext cx="2743200" cy="365125"/>
          </a:xfrm>
          <a:prstGeom prst="rect">
            <a:avLst/>
          </a:prstGeom>
        </p:spPr>
        <p:txBody>
          <a:bodyPr/>
          <a:lstStyle/>
          <a:p>
            <a:fld id="{F31FBF1E-8A3C-4A8E-974E-45BB1D6A18DD}" type="datetime1">
              <a:rPr lang="en-US" smtClean="0"/>
              <a:t>3/14/2019</a:t>
            </a:fld>
            <a:endParaRPr lang="en-US"/>
          </a:p>
        </p:txBody>
      </p:sp>
      <p:sp>
        <p:nvSpPr>
          <p:cNvPr id="5" name="Footer Placeholder 4">
            <a:extLst>
              <a:ext uri="{FF2B5EF4-FFF2-40B4-BE49-F238E27FC236}">
                <a16:creationId xmlns:a16="http://schemas.microsoft.com/office/drawing/2014/main" id="{5509F92F-25D5-4883-B6E2-764273F62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06F29-CD1B-4F5C-A56D-0E4674657F02}"/>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3245822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a:t>Click icon to add picture</a:t>
            </a:r>
            <a:endParaRPr lang="ru-RU"/>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id="{4953E081-530B-464A-B47C-C858A60EB2EA}"/>
              </a:ext>
            </a:extLst>
          </p:cNvPr>
          <p:cNvSpPr>
            <a:spLocks noGrp="1"/>
          </p:cNvSpPr>
          <p:nvPr>
            <p:ph type="ftr" sz="quarter" idx="11"/>
          </p:nvPr>
        </p:nvSpPr>
        <p:spPr/>
        <p:txBody>
          <a:bodyPr/>
          <a:lstStyle/>
          <a:p>
            <a:endParaRPr lang="ru-RU" dirty="0"/>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00B2FE75-E010-4C51-BD3D-B1EBC2BE0B4E}" type="datetime1">
              <a:rPr lang="en-US" smtClean="0"/>
              <a:t>3/14/2019</a:t>
            </a:fld>
            <a:endParaRPr lang="ru-RU"/>
          </a:p>
        </p:txBody>
      </p:sp>
      <p:sp>
        <p:nvSpPr>
          <p:cNvPr id="6" name="Slide Number Placeholder 5">
            <a:extLst>
              <a:ext uri="{FF2B5EF4-FFF2-40B4-BE49-F238E27FC236}">
                <a16:creationId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1551074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4356-A362-4CF0-BCAF-3D9DCBBCA4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75BD8C-84CF-401F-A213-D5244D8891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5094F2-06B5-44BC-9642-538C7437ABC7}"/>
              </a:ext>
            </a:extLst>
          </p:cNvPr>
          <p:cNvSpPr>
            <a:spLocks noGrp="1"/>
          </p:cNvSpPr>
          <p:nvPr>
            <p:ph type="dt" sz="half" idx="10"/>
          </p:nvPr>
        </p:nvSpPr>
        <p:spPr>
          <a:xfrm>
            <a:off x="838200" y="6356350"/>
            <a:ext cx="2743200" cy="365125"/>
          </a:xfrm>
          <a:prstGeom prst="rect">
            <a:avLst/>
          </a:prstGeom>
        </p:spPr>
        <p:txBody>
          <a:bodyPr/>
          <a:lstStyle/>
          <a:p>
            <a:fld id="{20E01117-DCD2-40B7-8FF1-49E4997A87BA}" type="datetime1">
              <a:rPr lang="en-US" smtClean="0"/>
              <a:t>3/14/2019</a:t>
            </a:fld>
            <a:endParaRPr lang="en-US" dirty="0"/>
          </a:p>
        </p:txBody>
      </p:sp>
      <p:sp>
        <p:nvSpPr>
          <p:cNvPr id="5" name="Footer Placeholder 4">
            <a:extLst>
              <a:ext uri="{FF2B5EF4-FFF2-40B4-BE49-F238E27FC236}">
                <a16:creationId xmlns:a16="http://schemas.microsoft.com/office/drawing/2014/main" id="{D1DC2D90-4802-4467-8B7D-08AC72FAE0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40AC36-C06D-4E45-847A-828B09A5B1D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8199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5FB2-8C5C-40B0-BF81-97833999B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D869D5-D46F-4C52-BE4C-CEEBCBA29E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95F5B-F07A-4150-AAA8-2ACAB026F50E}"/>
              </a:ext>
            </a:extLst>
          </p:cNvPr>
          <p:cNvSpPr>
            <a:spLocks noGrp="1"/>
          </p:cNvSpPr>
          <p:nvPr>
            <p:ph type="dt" sz="half" idx="10"/>
          </p:nvPr>
        </p:nvSpPr>
        <p:spPr>
          <a:xfrm>
            <a:off x="838200" y="6356350"/>
            <a:ext cx="2743200" cy="365125"/>
          </a:xfrm>
          <a:prstGeom prst="rect">
            <a:avLst/>
          </a:prstGeom>
        </p:spPr>
        <p:txBody>
          <a:bodyPr/>
          <a:lstStyle/>
          <a:p>
            <a:fld id="{6FEF3A63-2DD3-4C36-9740-BA4D5641815E}" type="datetime1">
              <a:rPr lang="en-US" smtClean="0"/>
              <a:t>3/14/2019</a:t>
            </a:fld>
            <a:endParaRPr lang="en-US" dirty="0"/>
          </a:p>
        </p:txBody>
      </p:sp>
      <p:sp>
        <p:nvSpPr>
          <p:cNvPr id="5" name="Footer Placeholder 4">
            <a:extLst>
              <a:ext uri="{FF2B5EF4-FFF2-40B4-BE49-F238E27FC236}">
                <a16:creationId xmlns:a16="http://schemas.microsoft.com/office/drawing/2014/main" id="{3E822FDF-02FC-469F-9737-B36B184827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B2C065-0B55-42FD-ABD6-547DE0369F9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207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15F3-6153-4920-9215-37FB6FEE62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7773680-9C95-4B11-A93A-964E768D48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30B09-428D-49DB-A70F-9B5D5B643155}"/>
              </a:ext>
            </a:extLst>
          </p:cNvPr>
          <p:cNvSpPr>
            <a:spLocks noGrp="1"/>
          </p:cNvSpPr>
          <p:nvPr>
            <p:ph type="dt" sz="half" idx="10"/>
          </p:nvPr>
        </p:nvSpPr>
        <p:spPr>
          <a:xfrm>
            <a:off x="838200" y="6356350"/>
            <a:ext cx="2743200" cy="365125"/>
          </a:xfrm>
          <a:prstGeom prst="rect">
            <a:avLst/>
          </a:prstGeom>
        </p:spPr>
        <p:txBody>
          <a:bodyPr/>
          <a:lstStyle/>
          <a:p>
            <a:fld id="{EAF22C1F-B9DA-42B3-A6EE-CC552684CAD2}" type="datetime1">
              <a:rPr lang="en-US" smtClean="0"/>
              <a:t>3/14/2019</a:t>
            </a:fld>
            <a:endParaRPr lang="en-US"/>
          </a:p>
        </p:txBody>
      </p:sp>
      <p:sp>
        <p:nvSpPr>
          <p:cNvPr id="5" name="Footer Placeholder 4">
            <a:extLst>
              <a:ext uri="{FF2B5EF4-FFF2-40B4-BE49-F238E27FC236}">
                <a16:creationId xmlns:a16="http://schemas.microsoft.com/office/drawing/2014/main" id="{C61014F3-CC9D-4417-A30E-980283F4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A1EAA-1E73-4FD7-A64E-3954838305E9}"/>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1728926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01-476F-4078-8288-1F92B9B82A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052708-4AD5-4B51-91C8-2DF71C754D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DFCF23-3AF6-48CD-8501-02EE366C63E9}"/>
              </a:ext>
            </a:extLst>
          </p:cNvPr>
          <p:cNvSpPr>
            <a:spLocks noGrp="1"/>
          </p:cNvSpPr>
          <p:nvPr>
            <p:ph type="dt" sz="half" idx="10"/>
          </p:nvPr>
        </p:nvSpPr>
        <p:spPr>
          <a:xfrm>
            <a:off x="838200" y="6356350"/>
            <a:ext cx="2743200" cy="365125"/>
          </a:xfrm>
          <a:prstGeom prst="rect">
            <a:avLst/>
          </a:prstGeom>
        </p:spPr>
        <p:txBody>
          <a:bodyPr/>
          <a:lstStyle/>
          <a:p>
            <a:fld id="{F0BDBCB7-C83F-4B8A-831F-FE85043C49F3}" type="datetime1">
              <a:rPr lang="en-US" smtClean="0"/>
              <a:t>3/14/2019</a:t>
            </a:fld>
            <a:endParaRPr lang="en-US" dirty="0"/>
          </a:p>
        </p:txBody>
      </p:sp>
      <p:sp>
        <p:nvSpPr>
          <p:cNvPr id="5" name="Footer Placeholder 4">
            <a:extLst>
              <a:ext uri="{FF2B5EF4-FFF2-40B4-BE49-F238E27FC236}">
                <a16:creationId xmlns:a16="http://schemas.microsoft.com/office/drawing/2014/main" id="{6F4B9575-A1AC-4056-9F5F-02E985C230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16C487-CAA2-4E37-AE16-C21376622AA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4523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D175-4E77-48C3-88A6-76CEE13BC9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CB0642-79CB-4022-A4C9-A33B253E895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C0C463-95D8-44C1-AB67-0B0085BEAF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98AC0D-EA6A-434C-91E2-9F05B441B911}"/>
              </a:ext>
            </a:extLst>
          </p:cNvPr>
          <p:cNvSpPr>
            <a:spLocks noGrp="1"/>
          </p:cNvSpPr>
          <p:nvPr>
            <p:ph type="dt" sz="half" idx="10"/>
          </p:nvPr>
        </p:nvSpPr>
        <p:spPr>
          <a:xfrm>
            <a:off x="838200" y="6356350"/>
            <a:ext cx="2743200" cy="365125"/>
          </a:xfrm>
          <a:prstGeom prst="rect">
            <a:avLst/>
          </a:prstGeom>
        </p:spPr>
        <p:txBody>
          <a:bodyPr/>
          <a:lstStyle/>
          <a:p>
            <a:fld id="{F0B2F8A9-BA0E-4B07-BF36-08EB04531EFB}" type="datetime1">
              <a:rPr lang="en-US" smtClean="0"/>
              <a:t>3/14/2019</a:t>
            </a:fld>
            <a:endParaRPr lang="en-US" dirty="0"/>
          </a:p>
        </p:txBody>
      </p:sp>
      <p:sp>
        <p:nvSpPr>
          <p:cNvPr id="6" name="Footer Placeholder 5">
            <a:extLst>
              <a:ext uri="{FF2B5EF4-FFF2-40B4-BE49-F238E27FC236}">
                <a16:creationId xmlns:a16="http://schemas.microsoft.com/office/drawing/2014/main" id="{32227F1B-D865-460F-97C7-8C6444F378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7DADD5-83C2-49E0-825D-FCA1FF5A61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3877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E960-2389-4307-9214-F7D87277A1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2E8A8-C521-4BB0-8FA7-FF59CC5874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EDAA6F-09AF-42B6-928C-63B79830E2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DD070-46BF-49DF-9283-96EE9054D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6A6E2E-3718-4719-B5B0-DE7201E525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C91C8-5F9E-4703-8A55-676E7F09A041}"/>
              </a:ext>
            </a:extLst>
          </p:cNvPr>
          <p:cNvSpPr>
            <a:spLocks noGrp="1"/>
          </p:cNvSpPr>
          <p:nvPr>
            <p:ph type="dt" sz="half" idx="10"/>
          </p:nvPr>
        </p:nvSpPr>
        <p:spPr>
          <a:xfrm>
            <a:off x="838200" y="6356350"/>
            <a:ext cx="2743200" cy="365125"/>
          </a:xfrm>
          <a:prstGeom prst="rect">
            <a:avLst/>
          </a:prstGeom>
        </p:spPr>
        <p:txBody>
          <a:bodyPr/>
          <a:lstStyle/>
          <a:p>
            <a:fld id="{F45709A7-4D0E-4B78-92C4-E5F29D97FA17}" type="datetime1">
              <a:rPr lang="en-US" smtClean="0"/>
              <a:t>3/14/2019</a:t>
            </a:fld>
            <a:endParaRPr lang="en-US" dirty="0"/>
          </a:p>
        </p:txBody>
      </p:sp>
      <p:sp>
        <p:nvSpPr>
          <p:cNvPr id="8" name="Footer Placeholder 7">
            <a:extLst>
              <a:ext uri="{FF2B5EF4-FFF2-40B4-BE49-F238E27FC236}">
                <a16:creationId xmlns:a16="http://schemas.microsoft.com/office/drawing/2014/main" id="{B6D9FA84-2610-41A8-B900-0996C710CB0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05B4E7C-CA03-45EC-A884-15C169CCF38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542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AF621-94F4-4D34-BE7D-189BEE0B05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B69CAF-87DE-4FDC-B880-00A7B270B3A9}"/>
              </a:ext>
            </a:extLst>
          </p:cNvPr>
          <p:cNvSpPr>
            <a:spLocks noGrp="1"/>
          </p:cNvSpPr>
          <p:nvPr>
            <p:ph type="dt" sz="half" idx="10"/>
          </p:nvPr>
        </p:nvSpPr>
        <p:spPr>
          <a:xfrm>
            <a:off x="838200" y="6356350"/>
            <a:ext cx="2743200" cy="365125"/>
          </a:xfrm>
          <a:prstGeom prst="rect">
            <a:avLst/>
          </a:prstGeom>
        </p:spPr>
        <p:txBody>
          <a:bodyPr/>
          <a:lstStyle/>
          <a:p>
            <a:fld id="{CD23ACA0-9B07-458A-A3FE-415AFA658A21}" type="datetime1">
              <a:rPr lang="en-US" smtClean="0"/>
              <a:t>3/14/2019</a:t>
            </a:fld>
            <a:endParaRPr lang="en-US" dirty="0"/>
          </a:p>
        </p:txBody>
      </p:sp>
      <p:sp>
        <p:nvSpPr>
          <p:cNvPr id="4" name="Footer Placeholder 3">
            <a:extLst>
              <a:ext uri="{FF2B5EF4-FFF2-40B4-BE49-F238E27FC236}">
                <a16:creationId xmlns:a16="http://schemas.microsoft.com/office/drawing/2014/main" id="{D81946CB-6D1A-423E-B379-2C88CC47780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697D4C8-C7B4-4A69-BD91-D42975CD4F5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659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49815-3E18-40BA-9483-66FF1246C37C}"/>
              </a:ext>
            </a:extLst>
          </p:cNvPr>
          <p:cNvSpPr>
            <a:spLocks noGrp="1"/>
          </p:cNvSpPr>
          <p:nvPr>
            <p:ph type="dt" sz="half" idx="10"/>
          </p:nvPr>
        </p:nvSpPr>
        <p:spPr>
          <a:xfrm>
            <a:off x="838200" y="6356350"/>
            <a:ext cx="2743200" cy="365125"/>
          </a:xfrm>
          <a:prstGeom prst="rect">
            <a:avLst/>
          </a:prstGeom>
        </p:spPr>
        <p:txBody>
          <a:bodyPr/>
          <a:lstStyle/>
          <a:p>
            <a:fld id="{857C8031-1560-4524-8AC2-06ECC8542E41}" type="datetime1">
              <a:rPr lang="en-US" smtClean="0"/>
              <a:t>3/14/2019</a:t>
            </a:fld>
            <a:endParaRPr lang="en-US" dirty="0"/>
          </a:p>
        </p:txBody>
      </p:sp>
      <p:sp>
        <p:nvSpPr>
          <p:cNvPr id="3" name="Footer Placeholder 2">
            <a:extLst>
              <a:ext uri="{FF2B5EF4-FFF2-40B4-BE49-F238E27FC236}">
                <a16:creationId xmlns:a16="http://schemas.microsoft.com/office/drawing/2014/main" id="{E66F64C8-812C-4F16-9CED-48DCD63C3D8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8BF56FE-97A3-4F08-880C-FA6927C6D04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9731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FCA77-F7BD-47E2-A85A-20F745F6E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426B82-39A1-4A97-B6E3-F00D04A46D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E5B580-BBF8-4479-9966-5994F281E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F60B0F-93BB-4FDA-944F-A4C6537F708A}"/>
              </a:ext>
            </a:extLst>
          </p:cNvPr>
          <p:cNvSpPr>
            <a:spLocks noGrp="1"/>
          </p:cNvSpPr>
          <p:nvPr>
            <p:ph type="dt" sz="half" idx="10"/>
          </p:nvPr>
        </p:nvSpPr>
        <p:spPr>
          <a:xfrm>
            <a:off x="838200" y="6356350"/>
            <a:ext cx="2743200" cy="365125"/>
          </a:xfrm>
          <a:prstGeom prst="rect">
            <a:avLst/>
          </a:prstGeom>
        </p:spPr>
        <p:txBody>
          <a:bodyPr/>
          <a:lstStyle/>
          <a:p>
            <a:fld id="{A1ED2265-4E3F-4A67-8DD6-6970300A0001}" type="datetime1">
              <a:rPr lang="en-US" smtClean="0"/>
              <a:t>3/14/2019</a:t>
            </a:fld>
            <a:endParaRPr lang="en-US" dirty="0"/>
          </a:p>
        </p:txBody>
      </p:sp>
      <p:sp>
        <p:nvSpPr>
          <p:cNvPr id="6" name="Footer Placeholder 5">
            <a:extLst>
              <a:ext uri="{FF2B5EF4-FFF2-40B4-BE49-F238E27FC236}">
                <a16:creationId xmlns:a16="http://schemas.microsoft.com/office/drawing/2014/main" id="{7C60A9A4-08D2-40B2-8827-44287E6FCC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C6815E-B3E3-4C5E-B405-E7700868C6E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695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C08-39F0-4CDD-87F9-0EA602725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E50931-9CD0-48CC-A042-594BDA2D95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0BF5FC-8F53-4F22-B980-B641C2A57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E6D794-BBA6-43B7-B07E-E9079F8D1487}"/>
              </a:ext>
            </a:extLst>
          </p:cNvPr>
          <p:cNvSpPr>
            <a:spLocks noGrp="1"/>
          </p:cNvSpPr>
          <p:nvPr>
            <p:ph type="dt" sz="half" idx="10"/>
          </p:nvPr>
        </p:nvSpPr>
        <p:spPr>
          <a:xfrm>
            <a:off x="838200" y="6356350"/>
            <a:ext cx="2743200" cy="365125"/>
          </a:xfrm>
          <a:prstGeom prst="rect">
            <a:avLst/>
          </a:prstGeom>
        </p:spPr>
        <p:txBody>
          <a:bodyPr/>
          <a:lstStyle/>
          <a:p>
            <a:fld id="{1B44C6F0-3F81-4D26-928F-D297359665D3}" type="datetime1">
              <a:rPr lang="en-US" smtClean="0"/>
              <a:t>3/14/2019</a:t>
            </a:fld>
            <a:endParaRPr lang="en-US" dirty="0"/>
          </a:p>
        </p:txBody>
      </p:sp>
      <p:sp>
        <p:nvSpPr>
          <p:cNvPr id="6" name="Footer Placeholder 5">
            <a:extLst>
              <a:ext uri="{FF2B5EF4-FFF2-40B4-BE49-F238E27FC236}">
                <a16:creationId xmlns:a16="http://schemas.microsoft.com/office/drawing/2014/main" id="{EB4B1233-82DB-4FD7-9E3E-AF8861CE75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89F429-248F-4157-AF34-CD9910C0E78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6553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CCA5-80F5-49C5-B8A2-F5E698E445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02EE4B-FE8D-49B8-9EFD-596960903D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CFE6E-792D-4BBF-AC9E-554CF72FFA57}"/>
              </a:ext>
            </a:extLst>
          </p:cNvPr>
          <p:cNvSpPr>
            <a:spLocks noGrp="1"/>
          </p:cNvSpPr>
          <p:nvPr>
            <p:ph type="dt" sz="half" idx="10"/>
          </p:nvPr>
        </p:nvSpPr>
        <p:spPr>
          <a:xfrm>
            <a:off x="838200" y="6356350"/>
            <a:ext cx="2743200" cy="365125"/>
          </a:xfrm>
          <a:prstGeom prst="rect">
            <a:avLst/>
          </a:prstGeom>
        </p:spPr>
        <p:txBody>
          <a:bodyPr/>
          <a:lstStyle/>
          <a:p>
            <a:fld id="{1E9F0C0B-5B49-423A-B60F-C530709F9483}" type="datetime1">
              <a:rPr lang="en-US" smtClean="0"/>
              <a:t>3/14/2019</a:t>
            </a:fld>
            <a:endParaRPr lang="en-US" dirty="0"/>
          </a:p>
        </p:txBody>
      </p:sp>
      <p:sp>
        <p:nvSpPr>
          <p:cNvPr id="5" name="Footer Placeholder 4">
            <a:extLst>
              <a:ext uri="{FF2B5EF4-FFF2-40B4-BE49-F238E27FC236}">
                <a16:creationId xmlns:a16="http://schemas.microsoft.com/office/drawing/2014/main" id="{7D20E2CF-B839-489E-9F52-A4507CFD4E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8F4979-BD19-459C-8930-62B074EAE2E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1917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AFC34F-8886-4361-B659-55496E25B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40FCD7-E329-432B-984B-16F0BC52A5A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CA5D5-E111-4B2A-96AB-622EEE7F9507}"/>
              </a:ext>
            </a:extLst>
          </p:cNvPr>
          <p:cNvSpPr>
            <a:spLocks noGrp="1"/>
          </p:cNvSpPr>
          <p:nvPr>
            <p:ph type="dt" sz="half" idx="10"/>
          </p:nvPr>
        </p:nvSpPr>
        <p:spPr>
          <a:xfrm>
            <a:off x="838200" y="6356350"/>
            <a:ext cx="2743200" cy="365125"/>
          </a:xfrm>
          <a:prstGeom prst="rect">
            <a:avLst/>
          </a:prstGeom>
        </p:spPr>
        <p:txBody>
          <a:bodyPr/>
          <a:lstStyle/>
          <a:p>
            <a:fld id="{825A030B-B57A-423F-8938-FC8DC88AF45C}" type="datetime1">
              <a:rPr lang="en-US" smtClean="0"/>
              <a:t>3/14/2019</a:t>
            </a:fld>
            <a:endParaRPr lang="en-US" dirty="0"/>
          </a:p>
        </p:txBody>
      </p:sp>
      <p:sp>
        <p:nvSpPr>
          <p:cNvPr id="5" name="Footer Placeholder 4">
            <a:extLst>
              <a:ext uri="{FF2B5EF4-FFF2-40B4-BE49-F238E27FC236}">
                <a16:creationId xmlns:a16="http://schemas.microsoft.com/office/drawing/2014/main" id="{16F70B0E-5184-436F-9BE0-2C3731A289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A8F05C-5897-4B29-B704-2F7178330BB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061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C432-3ED5-4249-A6F4-B401195E725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5DB306-4D71-45DD-8F3E-4BA097C0E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1E781BC-C016-4DDC-B809-DEFFF125F0C5}"/>
              </a:ext>
            </a:extLst>
          </p:cNvPr>
          <p:cNvSpPr>
            <a:spLocks noGrp="1"/>
          </p:cNvSpPr>
          <p:nvPr>
            <p:ph type="dt" sz="half" idx="10"/>
          </p:nvPr>
        </p:nvSpPr>
        <p:spPr>
          <a:xfrm>
            <a:off x="838200" y="6356350"/>
            <a:ext cx="2743200" cy="365125"/>
          </a:xfrm>
          <a:prstGeom prst="rect">
            <a:avLst/>
          </a:prstGeom>
        </p:spPr>
        <p:txBody>
          <a:bodyPr/>
          <a:lstStyle/>
          <a:p>
            <a:fld id="{7568532D-706C-4D81-9252-5537889F9336}" type="datetime1">
              <a:rPr lang="en-US" smtClean="0"/>
              <a:t>3/14/2019</a:t>
            </a:fld>
            <a:endParaRPr lang="en-US"/>
          </a:p>
        </p:txBody>
      </p:sp>
      <p:sp>
        <p:nvSpPr>
          <p:cNvPr id="5" name="Footer Placeholder 4">
            <a:extLst>
              <a:ext uri="{FF2B5EF4-FFF2-40B4-BE49-F238E27FC236}">
                <a16:creationId xmlns:a16="http://schemas.microsoft.com/office/drawing/2014/main" id="{AAAEDCB5-3A50-4889-A2E3-EF35E63BC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403CA-B97A-47FF-9E5A-713E611BFA81}"/>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60404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6BCCB-3456-4052-A4E4-EA266DD5835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618EE68-9DBE-4064-9EFE-6831F07C8EB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C4AA-0528-44A7-A668-82566CA656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95E6DA-294A-4BA2-9D6D-4FB5D9120078}"/>
              </a:ext>
            </a:extLst>
          </p:cNvPr>
          <p:cNvSpPr>
            <a:spLocks noGrp="1"/>
          </p:cNvSpPr>
          <p:nvPr>
            <p:ph type="dt" sz="half" idx="10"/>
          </p:nvPr>
        </p:nvSpPr>
        <p:spPr>
          <a:xfrm>
            <a:off x="838200" y="6356350"/>
            <a:ext cx="2743200" cy="365125"/>
          </a:xfrm>
          <a:prstGeom prst="rect">
            <a:avLst/>
          </a:prstGeom>
        </p:spPr>
        <p:txBody>
          <a:bodyPr/>
          <a:lstStyle/>
          <a:p>
            <a:fld id="{40FC9704-E012-44C7-87EE-B5EB221918A1}" type="datetime1">
              <a:rPr lang="en-US" smtClean="0"/>
              <a:t>3/14/2019</a:t>
            </a:fld>
            <a:endParaRPr lang="en-US"/>
          </a:p>
        </p:txBody>
      </p:sp>
      <p:sp>
        <p:nvSpPr>
          <p:cNvPr id="6" name="Footer Placeholder 5">
            <a:extLst>
              <a:ext uri="{FF2B5EF4-FFF2-40B4-BE49-F238E27FC236}">
                <a16:creationId xmlns:a16="http://schemas.microsoft.com/office/drawing/2014/main" id="{25B14D15-996B-4F82-86E9-1CB9B772B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D4331-BD36-4470-BD66-88E877C0E989}"/>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35084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41A4-ADE5-467D-98FD-BC676FB645F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44C8244-8B7F-44F3-B790-7BF369A5D7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D953E4-37A4-4867-87B9-7AFE9A91BE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B24DA5-4DCA-4576-91E1-99C3DB97B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4C1378-E382-4AA3-BAB8-83E617AB48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6E27DF-9480-4360-86F9-51F40AC7C758}"/>
              </a:ext>
            </a:extLst>
          </p:cNvPr>
          <p:cNvSpPr>
            <a:spLocks noGrp="1"/>
          </p:cNvSpPr>
          <p:nvPr>
            <p:ph type="dt" sz="half" idx="10"/>
          </p:nvPr>
        </p:nvSpPr>
        <p:spPr>
          <a:xfrm>
            <a:off x="838200" y="6356350"/>
            <a:ext cx="2743200" cy="365125"/>
          </a:xfrm>
          <a:prstGeom prst="rect">
            <a:avLst/>
          </a:prstGeom>
        </p:spPr>
        <p:txBody>
          <a:bodyPr/>
          <a:lstStyle/>
          <a:p>
            <a:fld id="{BAEACC0E-3867-480A-987F-6E74D2886816}" type="datetime1">
              <a:rPr lang="en-US" smtClean="0"/>
              <a:t>3/14/2019</a:t>
            </a:fld>
            <a:endParaRPr lang="en-US"/>
          </a:p>
        </p:txBody>
      </p:sp>
      <p:sp>
        <p:nvSpPr>
          <p:cNvPr id="8" name="Footer Placeholder 7">
            <a:extLst>
              <a:ext uri="{FF2B5EF4-FFF2-40B4-BE49-F238E27FC236}">
                <a16:creationId xmlns:a16="http://schemas.microsoft.com/office/drawing/2014/main" id="{8FEF10D3-8F6F-4F83-9883-BC1C71C91D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98A3E-09E5-4135-B474-7F1AAA0A456D}"/>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3530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0DA365B-2628-4BCE-9E67-2F0D16C47BD3}"/>
              </a:ext>
            </a:extLst>
          </p:cNvPr>
          <p:cNvGrpSpPr/>
          <p:nvPr userDrawn="1"/>
        </p:nvGrpSpPr>
        <p:grpSpPr>
          <a:xfrm>
            <a:off x="2982913" y="-574675"/>
            <a:ext cx="6216650" cy="1935163"/>
            <a:chOff x="2982913" y="-574675"/>
            <a:chExt cx="6216650" cy="1935163"/>
          </a:xfrm>
        </p:grpSpPr>
        <p:sp>
          <p:nvSpPr>
            <p:cNvPr id="7" name="Полилиния: фигура 12">
              <a:extLst>
                <a:ext uri="{FF2B5EF4-FFF2-40B4-BE49-F238E27FC236}">
                  <a16:creationId xmlns:a16="http://schemas.microsoft.com/office/drawing/2014/main" id="{1F2267F0-4480-4BD7-BD96-BEF5488A1F5E}"/>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8" name="Полилиния: фигура 17">
              <a:extLst>
                <a:ext uri="{FF2B5EF4-FFF2-40B4-BE49-F238E27FC236}">
                  <a16:creationId xmlns:a16="http://schemas.microsoft.com/office/drawing/2014/main" id="{76B36DBC-DC07-4F87-90B2-0249EC01293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9" name="Полилиния: фигура 15">
              <a:extLst>
                <a:ext uri="{FF2B5EF4-FFF2-40B4-BE49-F238E27FC236}">
                  <a16:creationId xmlns:a16="http://schemas.microsoft.com/office/drawing/2014/main" id="{16D55E62-E1AE-4B3D-A734-C19E272D1572}"/>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0">
              <a:extLst>
                <a:ext uri="{FF2B5EF4-FFF2-40B4-BE49-F238E27FC236}">
                  <a16:creationId xmlns:a16="http://schemas.microsoft.com/office/drawing/2014/main" id="{65A6F525-77E9-4B88-8E70-21DBA057EA63}"/>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3">
              <a:extLst>
                <a:ext uri="{FF2B5EF4-FFF2-40B4-BE49-F238E27FC236}">
                  <a16:creationId xmlns:a16="http://schemas.microsoft.com/office/drawing/2014/main" id="{ACD258A8-5300-4D12-968F-5FEBDC16AE29}"/>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2" name="Group 11">
            <a:extLst>
              <a:ext uri="{FF2B5EF4-FFF2-40B4-BE49-F238E27FC236}">
                <a16:creationId xmlns:a16="http://schemas.microsoft.com/office/drawing/2014/main" id="{E039D421-3580-462F-85CF-DD9732A68A94}"/>
              </a:ext>
            </a:extLst>
          </p:cNvPr>
          <p:cNvGrpSpPr/>
          <p:nvPr userDrawn="1"/>
        </p:nvGrpSpPr>
        <p:grpSpPr>
          <a:xfrm>
            <a:off x="533563" y="1885850"/>
            <a:ext cx="211015" cy="4944470"/>
            <a:chOff x="533563" y="1885850"/>
            <a:chExt cx="211015" cy="4944470"/>
          </a:xfrm>
        </p:grpSpPr>
        <p:cxnSp>
          <p:nvCxnSpPr>
            <p:cNvPr id="13" name="Прямая соединительная линия 24">
              <a:extLst>
                <a:ext uri="{FF2B5EF4-FFF2-40B4-BE49-F238E27FC236}">
                  <a16:creationId xmlns:a16="http://schemas.microsoft.com/office/drawing/2014/main" id="{DE8E9744-8CDB-421C-962A-44A5120AF055}"/>
                </a:ext>
              </a:extLst>
            </p:cNvPr>
            <p:cNvCxnSpPr>
              <a:cxnSpLocks/>
            </p:cNvCxnSpPr>
            <p:nvPr/>
          </p:nvCxnSpPr>
          <p:spPr>
            <a:xfrm>
              <a:off x="628962" y="1970320"/>
              <a:ext cx="0" cy="4860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4" name="Овал 25">
              <a:extLst>
                <a:ext uri="{FF2B5EF4-FFF2-40B4-BE49-F238E27FC236}">
                  <a16:creationId xmlns:a16="http://schemas.microsoft.com/office/drawing/2014/main" id="{C8931D30-63ED-42E9-BEDB-9DAED42116D2}"/>
                </a:ext>
              </a:extLst>
            </p:cNvPr>
            <p:cNvSpPr/>
            <p:nvPr/>
          </p:nvSpPr>
          <p:spPr>
            <a:xfrm>
              <a:off x="533563" y="1885850"/>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5" name="Title 14">
            <a:extLst>
              <a:ext uri="{FF2B5EF4-FFF2-40B4-BE49-F238E27FC236}">
                <a16:creationId xmlns:a16="http://schemas.microsoft.com/office/drawing/2014/main" id="{45EEAC38-1AB2-4532-9A19-2A4A957254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7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7103A1-DF4D-40E5-A136-6F81F519BA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84"/>
            <a:ext cx="12219634" cy="6850716"/>
          </a:xfrm>
          <a:prstGeom prst="rect">
            <a:avLst/>
          </a:prstGeom>
        </p:spPr>
      </p:pic>
      <p:sp>
        <p:nvSpPr>
          <p:cNvPr id="7" name="Rectangle 6">
            <a:extLst>
              <a:ext uri="{FF2B5EF4-FFF2-40B4-BE49-F238E27FC236}">
                <a16:creationId xmlns:a16="http://schemas.microsoft.com/office/drawing/2014/main" id="{18D119E2-27F0-4487-97B0-3946CF088773}"/>
              </a:ext>
              <a:ext uri="{C183D7F6-B498-43B3-948B-1728B52AA6E4}">
                <adec:decorative xmlns:adec="http://schemas.microsoft.com/office/drawing/2017/decorative" val="1"/>
              </a:ext>
            </a:extLst>
          </p:cNvPr>
          <p:cNvSpPr/>
          <p:nvPr userDrawn="1"/>
        </p:nvSpPr>
        <p:spPr>
          <a:xfrm>
            <a:off x="0" y="7284"/>
            <a:ext cx="12219634"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64590D09-FA3B-44CC-96EF-33D91DC4DD35}"/>
              </a:ext>
              <a:ext uri="{C183D7F6-B498-43B3-948B-1728B52AA6E4}">
                <adec:decorative xmlns:adec="http://schemas.microsoft.com/office/drawing/2017/decorative" val="1"/>
              </a:ext>
            </a:extLst>
          </p:cNvPr>
          <p:cNvGrpSpPr/>
          <p:nvPr userDrawn="1"/>
        </p:nvGrpSpPr>
        <p:grpSpPr>
          <a:xfrm>
            <a:off x="2982913" y="-574675"/>
            <a:ext cx="6216650" cy="1935163"/>
            <a:chOff x="2982913" y="-574675"/>
            <a:chExt cx="6216650" cy="1935163"/>
          </a:xfrm>
        </p:grpSpPr>
        <p:sp>
          <p:nvSpPr>
            <p:cNvPr id="10" name="Полилиния: фигура 12">
              <a:extLst>
                <a:ext uri="{FF2B5EF4-FFF2-40B4-BE49-F238E27FC236}">
                  <a16:creationId xmlns:a16="http://schemas.microsoft.com/office/drawing/2014/main" id="{94A02721-97E9-46DF-B841-E96AA5D8407F}"/>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7">
              <a:extLst>
                <a:ext uri="{FF2B5EF4-FFF2-40B4-BE49-F238E27FC236}">
                  <a16:creationId xmlns:a16="http://schemas.microsoft.com/office/drawing/2014/main" id="{9CBD4741-3905-4C18-AF83-7B2862B6B4D6}"/>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5">
              <a:extLst>
                <a:ext uri="{FF2B5EF4-FFF2-40B4-BE49-F238E27FC236}">
                  <a16:creationId xmlns:a16="http://schemas.microsoft.com/office/drawing/2014/main" id="{9FFBF496-E52B-4CCD-A98B-DAD2A160B55C}"/>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3" name="Полилиния: фигура 10">
              <a:extLst>
                <a:ext uri="{FF2B5EF4-FFF2-40B4-BE49-F238E27FC236}">
                  <a16:creationId xmlns:a16="http://schemas.microsoft.com/office/drawing/2014/main" id="{032D964C-FD06-4C06-B517-6D08BB5431E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олилиния: фигура 13">
              <a:extLst>
                <a:ext uri="{FF2B5EF4-FFF2-40B4-BE49-F238E27FC236}">
                  <a16:creationId xmlns:a16="http://schemas.microsoft.com/office/drawing/2014/main" id="{4D920134-19B1-4459-9D8B-1166D2DBD70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6" name="Group 15">
            <a:extLst>
              <a:ext uri="{FF2B5EF4-FFF2-40B4-BE49-F238E27FC236}">
                <a16:creationId xmlns:a16="http://schemas.microsoft.com/office/drawing/2014/main" id="{128083C5-58EB-4807-9B60-116294635AC3}"/>
              </a:ext>
              <a:ext uri="{C183D7F6-B498-43B3-948B-1728B52AA6E4}">
                <adec:decorative xmlns:adec="http://schemas.microsoft.com/office/drawing/2017/decorative" val="1"/>
              </a:ext>
            </a:extLst>
          </p:cNvPr>
          <p:cNvGrpSpPr/>
          <p:nvPr userDrawn="1"/>
        </p:nvGrpSpPr>
        <p:grpSpPr>
          <a:xfrm>
            <a:off x="533563" y="1733444"/>
            <a:ext cx="211015" cy="5117787"/>
            <a:chOff x="533563" y="1733444"/>
            <a:chExt cx="211015" cy="5117787"/>
          </a:xfrm>
        </p:grpSpPr>
        <p:cxnSp>
          <p:nvCxnSpPr>
            <p:cNvPr id="17" name="Прямая соединительная линия 24">
              <a:extLst>
                <a:ext uri="{FF2B5EF4-FFF2-40B4-BE49-F238E27FC236}">
                  <a16:creationId xmlns:a16="http://schemas.microsoft.com/office/drawing/2014/main" id="{DF34E1D4-A43E-4BE1-A890-D3ADB1CB4CAF}"/>
                </a:ext>
              </a:extLst>
            </p:cNvPr>
            <p:cNvCxnSpPr>
              <a:cxnSpLocks/>
            </p:cNvCxnSpPr>
            <p:nvPr/>
          </p:nvCxnSpPr>
          <p:spPr>
            <a:xfrm>
              <a:off x="628962" y="1883231"/>
              <a:ext cx="0" cy="4968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Овал 25">
              <a:extLst>
                <a:ext uri="{FF2B5EF4-FFF2-40B4-BE49-F238E27FC236}">
                  <a16:creationId xmlns:a16="http://schemas.microsoft.com/office/drawing/2014/main" id="{C2281663-16EA-4AFF-9606-50708C41AEC6}"/>
                </a:ext>
              </a:extLst>
            </p:cNvPr>
            <p:cNvSpPr/>
            <p:nvPr/>
          </p:nvSpPr>
          <p:spPr>
            <a:xfrm>
              <a:off x="533563" y="1733444"/>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9" name="Title 18">
            <a:extLst>
              <a:ext uri="{FF2B5EF4-FFF2-40B4-BE49-F238E27FC236}">
                <a16:creationId xmlns:a16="http://schemas.microsoft.com/office/drawing/2014/main" id="{905A2929-5718-4963-B98D-6EA11DCB8A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930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pic>
        <p:nvPicPr>
          <p:cNvPr id="30" name="Picture 29" descr="A picture containing indoor, table&#10;&#10;Description generated with very high confidence">
            <a:extLst>
              <a:ext uri="{FF2B5EF4-FFF2-40B4-BE49-F238E27FC236}">
                <a16:creationId xmlns:a16="http://schemas.microsoft.com/office/drawing/2014/main" id="{448817BC-829F-446B-8111-48BB9B967575}"/>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 y="0"/>
            <a:ext cx="12189665" cy="6858000"/>
          </a:xfrm>
          <a:prstGeom prst="rect">
            <a:avLst/>
          </a:prstGeom>
        </p:spPr>
      </p:pic>
      <p:sp>
        <p:nvSpPr>
          <p:cNvPr id="7" name="Rectangle 6">
            <a:extLst>
              <a:ext uri="{FF2B5EF4-FFF2-40B4-BE49-F238E27FC236}">
                <a16:creationId xmlns:a16="http://schemas.microsoft.com/office/drawing/2014/main" id="{18D119E2-27F0-4487-97B0-3946CF088773}"/>
              </a:ext>
              <a:ext uri="{C183D7F6-B498-43B3-948B-1728B52AA6E4}">
                <adec:decorative xmlns:adec="http://schemas.microsoft.com/office/drawing/2017/decorative" val="1"/>
              </a:ext>
            </a:extLst>
          </p:cNvPr>
          <p:cNvSpPr/>
          <p:nvPr userDrawn="1"/>
        </p:nvSpPr>
        <p:spPr>
          <a:xfrm>
            <a:off x="-29970" y="-23479"/>
            <a:ext cx="12219634"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64590D09-FA3B-44CC-96EF-33D91DC4DD35}"/>
              </a:ext>
              <a:ext uri="{C183D7F6-B498-43B3-948B-1728B52AA6E4}">
                <adec:decorative xmlns:adec="http://schemas.microsoft.com/office/drawing/2017/decorative" val="1"/>
              </a:ext>
            </a:extLst>
          </p:cNvPr>
          <p:cNvGrpSpPr/>
          <p:nvPr userDrawn="1"/>
        </p:nvGrpSpPr>
        <p:grpSpPr>
          <a:xfrm>
            <a:off x="2986506" y="-602457"/>
            <a:ext cx="6216650" cy="1935163"/>
            <a:chOff x="2982913" y="-574675"/>
            <a:chExt cx="6216650" cy="1935163"/>
          </a:xfrm>
        </p:grpSpPr>
        <p:sp>
          <p:nvSpPr>
            <p:cNvPr id="10" name="Полилиния: фигура 12">
              <a:extLst>
                <a:ext uri="{FF2B5EF4-FFF2-40B4-BE49-F238E27FC236}">
                  <a16:creationId xmlns:a16="http://schemas.microsoft.com/office/drawing/2014/main" id="{94A02721-97E9-46DF-B841-E96AA5D8407F}"/>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7">
              <a:extLst>
                <a:ext uri="{FF2B5EF4-FFF2-40B4-BE49-F238E27FC236}">
                  <a16:creationId xmlns:a16="http://schemas.microsoft.com/office/drawing/2014/main" id="{9CBD4741-3905-4C18-AF83-7B2862B6B4D6}"/>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5">
              <a:extLst>
                <a:ext uri="{FF2B5EF4-FFF2-40B4-BE49-F238E27FC236}">
                  <a16:creationId xmlns:a16="http://schemas.microsoft.com/office/drawing/2014/main" id="{9FFBF496-E52B-4CCD-A98B-DAD2A160B55C}"/>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3" name="Полилиния: фигура 10">
              <a:extLst>
                <a:ext uri="{FF2B5EF4-FFF2-40B4-BE49-F238E27FC236}">
                  <a16:creationId xmlns:a16="http://schemas.microsoft.com/office/drawing/2014/main" id="{032D964C-FD06-4C06-B517-6D08BB5431E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олилиния: фигура 13">
              <a:extLst>
                <a:ext uri="{FF2B5EF4-FFF2-40B4-BE49-F238E27FC236}">
                  <a16:creationId xmlns:a16="http://schemas.microsoft.com/office/drawing/2014/main" id="{4D920134-19B1-4459-9D8B-1166D2DBD70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9" name="Group 18">
            <a:extLst>
              <a:ext uri="{FF2B5EF4-FFF2-40B4-BE49-F238E27FC236}">
                <a16:creationId xmlns:a16="http://schemas.microsoft.com/office/drawing/2014/main" id="{BA435ADD-3DA5-488B-901F-80987E4C4D13}"/>
              </a:ext>
              <a:ext uri="{C183D7F6-B498-43B3-948B-1728B52AA6E4}">
                <adec:decorative xmlns:adec="http://schemas.microsoft.com/office/drawing/2017/decorative" val="1"/>
              </a:ext>
            </a:extLst>
          </p:cNvPr>
          <p:cNvGrpSpPr/>
          <p:nvPr userDrawn="1"/>
        </p:nvGrpSpPr>
        <p:grpSpPr>
          <a:xfrm>
            <a:off x="6664025" y="1985485"/>
            <a:ext cx="211015" cy="4880010"/>
            <a:chOff x="6664025" y="1985485"/>
            <a:chExt cx="211015" cy="4880010"/>
          </a:xfrm>
        </p:grpSpPr>
        <p:cxnSp>
          <p:nvCxnSpPr>
            <p:cNvPr id="20" name="Прямая соединительная линия 24">
              <a:extLst>
                <a:ext uri="{FF2B5EF4-FFF2-40B4-BE49-F238E27FC236}">
                  <a16:creationId xmlns:a16="http://schemas.microsoft.com/office/drawing/2014/main" id="{5204A592-8C68-4CFA-907A-F19D90792A93}"/>
                </a:ext>
              </a:extLst>
            </p:cNvPr>
            <p:cNvCxnSpPr>
              <a:cxnSpLocks/>
            </p:cNvCxnSpPr>
            <p:nvPr/>
          </p:nvCxnSpPr>
          <p:spPr>
            <a:xfrm>
              <a:off x="6768172" y="2113495"/>
              <a:ext cx="777" cy="4752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21" name="Овал 25">
              <a:extLst>
                <a:ext uri="{FF2B5EF4-FFF2-40B4-BE49-F238E27FC236}">
                  <a16:creationId xmlns:a16="http://schemas.microsoft.com/office/drawing/2014/main" id="{28DD267A-7BED-4CDD-A8C6-BCB3BA7E115C}"/>
                </a:ext>
              </a:extLst>
            </p:cNvPr>
            <p:cNvSpPr/>
            <p:nvPr/>
          </p:nvSpPr>
          <p:spPr>
            <a:xfrm>
              <a:off x="6664025" y="1985485"/>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24" name="Group 23">
            <a:extLst>
              <a:ext uri="{FF2B5EF4-FFF2-40B4-BE49-F238E27FC236}">
                <a16:creationId xmlns:a16="http://schemas.microsoft.com/office/drawing/2014/main" id="{C4A5DD35-8E86-48A0-9E99-EC32FE854506}"/>
              </a:ext>
              <a:ext uri="{C183D7F6-B498-43B3-948B-1728B52AA6E4}">
                <adec:decorative xmlns:adec="http://schemas.microsoft.com/office/drawing/2017/decorative" val="1"/>
              </a:ext>
            </a:extLst>
          </p:cNvPr>
          <p:cNvGrpSpPr/>
          <p:nvPr userDrawn="1"/>
        </p:nvGrpSpPr>
        <p:grpSpPr>
          <a:xfrm>
            <a:off x="513107" y="1983818"/>
            <a:ext cx="233210" cy="4850703"/>
            <a:chOff x="513107" y="1983818"/>
            <a:chExt cx="233210" cy="4850703"/>
          </a:xfrm>
        </p:grpSpPr>
        <p:grpSp>
          <p:nvGrpSpPr>
            <p:cNvPr id="25" name="Group 24">
              <a:extLst>
                <a:ext uri="{FF2B5EF4-FFF2-40B4-BE49-F238E27FC236}">
                  <a16:creationId xmlns:a16="http://schemas.microsoft.com/office/drawing/2014/main" id="{242094EE-7AAD-4966-A387-46F52C1A3321}"/>
                </a:ext>
              </a:extLst>
            </p:cNvPr>
            <p:cNvGrpSpPr/>
            <p:nvPr/>
          </p:nvGrpSpPr>
          <p:grpSpPr>
            <a:xfrm>
              <a:off x="522677" y="1983818"/>
              <a:ext cx="211015" cy="4850703"/>
              <a:chOff x="522677" y="1983818"/>
              <a:chExt cx="211015" cy="4850703"/>
            </a:xfrm>
          </p:grpSpPr>
          <p:cxnSp>
            <p:nvCxnSpPr>
              <p:cNvPr id="28" name="Прямая соединительная линия 24">
                <a:extLst>
                  <a:ext uri="{FF2B5EF4-FFF2-40B4-BE49-F238E27FC236}">
                    <a16:creationId xmlns:a16="http://schemas.microsoft.com/office/drawing/2014/main" id="{F8A50289-0D7C-4CB6-B611-F1B59469F5EF}"/>
                  </a:ext>
                </a:extLst>
              </p:cNvPr>
              <p:cNvCxnSpPr>
                <a:cxnSpLocks/>
              </p:cNvCxnSpPr>
              <p:nvPr/>
            </p:nvCxnSpPr>
            <p:spPr>
              <a:xfrm>
                <a:off x="628962" y="2046521"/>
                <a:ext cx="0" cy="4788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Овал 25">
                <a:extLst>
                  <a:ext uri="{FF2B5EF4-FFF2-40B4-BE49-F238E27FC236}">
                    <a16:creationId xmlns:a16="http://schemas.microsoft.com/office/drawing/2014/main" id="{ED9778AE-B266-4533-AFF5-015D5DB95FAF}"/>
                  </a:ext>
                </a:extLst>
              </p:cNvPr>
              <p:cNvSpPr/>
              <p:nvPr/>
            </p:nvSpPr>
            <p:spPr>
              <a:xfrm>
                <a:off x="522677" y="1983818"/>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sp>
          <p:nvSpPr>
            <p:cNvPr id="26" name="Овал 25">
              <a:extLst>
                <a:ext uri="{FF2B5EF4-FFF2-40B4-BE49-F238E27FC236}">
                  <a16:creationId xmlns:a16="http://schemas.microsoft.com/office/drawing/2014/main" id="{B90273CC-5219-4CE8-80C8-BAD7F5A00FDA}"/>
                </a:ext>
              </a:extLst>
            </p:cNvPr>
            <p:cNvSpPr/>
            <p:nvPr/>
          </p:nvSpPr>
          <p:spPr>
            <a:xfrm>
              <a:off x="513107" y="3653972"/>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7" name="Овал 25">
              <a:extLst>
                <a:ext uri="{FF2B5EF4-FFF2-40B4-BE49-F238E27FC236}">
                  <a16:creationId xmlns:a16="http://schemas.microsoft.com/office/drawing/2014/main" id="{6362A1A3-959F-429A-959F-0A9201D7DD92}"/>
                </a:ext>
              </a:extLst>
            </p:cNvPr>
            <p:cNvSpPr/>
            <p:nvPr/>
          </p:nvSpPr>
          <p:spPr>
            <a:xfrm>
              <a:off x="535302" y="5365684"/>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A185DC86-E263-4A34-85B6-3E9B74B807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0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3">
    <p:spTree>
      <p:nvGrpSpPr>
        <p:cNvPr id="1" name=""/>
        <p:cNvGrpSpPr/>
        <p:nvPr/>
      </p:nvGrpSpPr>
      <p:grpSpPr>
        <a:xfrm>
          <a:off x="0" y="0"/>
          <a:ext cx="0" cy="0"/>
          <a:chOff x="0" y="0"/>
          <a:chExt cx="0" cy="0"/>
        </a:xfrm>
      </p:grpSpPr>
      <p:pic>
        <p:nvPicPr>
          <p:cNvPr id="12" name="Picture Placeholder 2">
            <a:extLst>
              <a:ext uri="{FF2B5EF4-FFF2-40B4-BE49-F238E27FC236}">
                <a16:creationId xmlns:a16="http://schemas.microsoft.com/office/drawing/2014/main" id="{97FF772A-2519-497D-8276-4E705BD222E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2580374" y="0"/>
            <a:ext cx="9611625" cy="6858000"/>
          </a:xfrm>
          <a:prstGeom prst="rect">
            <a:avLst/>
          </a:prstGeom>
        </p:spPr>
      </p:pic>
      <p:sp>
        <p:nvSpPr>
          <p:cNvPr id="14" name="Прямоугольник 50">
            <a:extLst>
              <a:ext uri="{FF2B5EF4-FFF2-40B4-BE49-F238E27FC236}">
                <a16:creationId xmlns:a16="http://schemas.microsoft.com/office/drawing/2014/main" id="{C1EA4F75-7A14-4E4E-A3B8-54293D94FFEA}"/>
              </a:ext>
            </a:extLst>
          </p:cNvPr>
          <p:cNvSpPr/>
          <p:nvPr userDrawn="1"/>
        </p:nvSpPr>
        <p:spPr>
          <a:xfrm>
            <a:off x="2580374" y="-2381"/>
            <a:ext cx="9611628"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6" name="Group 5">
            <a:extLst>
              <a:ext uri="{FF2B5EF4-FFF2-40B4-BE49-F238E27FC236}">
                <a16:creationId xmlns:a16="http://schemas.microsoft.com/office/drawing/2014/main" id="{E8E8743F-2E52-4860-9798-A13AA2B1A9FA}"/>
              </a:ext>
            </a:extLst>
          </p:cNvPr>
          <p:cNvGrpSpPr/>
          <p:nvPr userDrawn="1"/>
        </p:nvGrpSpPr>
        <p:grpSpPr>
          <a:xfrm rot="16200000">
            <a:off x="-2712402" y="2461418"/>
            <a:ext cx="6216650" cy="1935163"/>
            <a:chOff x="2982913" y="-574675"/>
            <a:chExt cx="6216650" cy="1935163"/>
          </a:xfrm>
        </p:grpSpPr>
        <p:sp>
          <p:nvSpPr>
            <p:cNvPr id="7" name="Полилиния: фигура 12">
              <a:extLst>
                <a:ext uri="{FF2B5EF4-FFF2-40B4-BE49-F238E27FC236}">
                  <a16:creationId xmlns:a16="http://schemas.microsoft.com/office/drawing/2014/main" id="{0B4C606D-CB17-4FF1-B300-8551BB9C7C52}"/>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8" name="Полилиния: фигура 17">
              <a:extLst>
                <a:ext uri="{FF2B5EF4-FFF2-40B4-BE49-F238E27FC236}">
                  <a16:creationId xmlns:a16="http://schemas.microsoft.com/office/drawing/2014/main" id="{D20F56BD-D4E9-49D7-9636-6CB1E745F754}"/>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9" name="Полилиния: фигура 15">
              <a:extLst>
                <a:ext uri="{FF2B5EF4-FFF2-40B4-BE49-F238E27FC236}">
                  <a16:creationId xmlns:a16="http://schemas.microsoft.com/office/drawing/2014/main" id="{EEC14485-F263-4BA9-B5C6-C6C2DA8B5560}"/>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0">
              <a:extLst>
                <a:ext uri="{FF2B5EF4-FFF2-40B4-BE49-F238E27FC236}">
                  <a16:creationId xmlns:a16="http://schemas.microsoft.com/office/drawing/2014/main" id="{8D44ACC6-1029-45CC-B1FF-DCDEC55BBEB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3">
              <a:extLst>
                <a:ext uri="{FF2B5EF4-FFF2-40B4-BE49-F238E27FC236}">
                  <a16:creationId xmlns:a16="http://schemas.microsoft.com/office/drawing/2014/main" id="{640BDE84-9E6B-4DC1-B057-62246AD285B7}"/>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A1D727FB-12F2-4B00-B9B4-2E85DBE8E83C}"/>
              </a:ext>
            </a:extLst>
          </p:cNvPr>
          <p:cNvSpPr>
            <a:spLocks noGrp="1"/>
          </p:cNvSpPr>
          <p:nvPr>
            <p:ph type="title" hasCustomPrompt="1"/>
          </p:nvPr>
        </p:nvSpPr>
        <p:spPr>
          <a:xfrm rot="16200000">
            <a:off x="-1345368" y="2655089"/>
            <a:ext cx="5652795" cy="1465563"/>
          </a:xfrm>
          <a:prstGeom prst="rect">
            <a:avLst/>
          </a:prstGeom>
        </p:spPr>
        <p:txBody>
          <a:bodyPr>
            <a:normAutofit/>
          </a:bodyPr>
          <a:lstStyle>
            <a:lvl1pPr algn="ctr">
              <a:defRPr sz="3600"/>
            </a:lvl1pPr>
          </a:lstStyle>
          <a:p>
            <a:r>
              <a:rPr lang="en-US" dirty="0"/>
              <a:t>CLICK TO EDIT MASTER TITLE STYLE</a:t>
            </a:r>
          </a:p>
        </p:txBody>
      </p:sp>
      <p:cxnSp>
        <p:nvCxnSpPr>
          <p:cNvPr id="15" name="Straight Connector 14">
            <a:extLst>
              <a:ext uri="{FF2B5EF4-FFF2-40B4-BE49-F238E27FC236}">
                <a16:creationId xmlns:a16="http://schemas.microsoft.com/office/drawing/2014/main" id="{AE74B823-46AD-4B07-AE84-16F0BBC8FE2E}"/>
              </a:ext>
            </a:extLst>
          </p:cNvPr>
          <p:cNvCxnSpPr/>
          <p:nvPr userDrawn="1"/>
        </p:nvCxnSpPr>
        <p:spPr>
          <a:xfrm>
            <a:off x="5969975" y="2677198"/>
            <a:ext cx="0" cy="1503604"/>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E61A4E-1F41-4137-801F-C544DE0CAF4D}"/>
              </a:ext>
            </a:extLst>
          </p:cNvPr>
          <p:cNvCxnSpPr/>
          <p:nvPr userDrawn="1"/>
        </p:nvCxnSpPr>
        <p:spPr>
          <a:xfrm>
            <a:off x="8927119" y="2677198"/>
            <a:ext cx="0" cy="1503604"/>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3C9CAFD8-EA4C-4E12-AA33-925E9BCE83CB}"/>
              </a:ext>
            </a:extLst>
          </p:cNvPr>
          <p:cNvSpPr>
            <a:spLocks noGrp="1"/>
          </p:cNvSpPr>
          <p:nvPr>
            <p:ph type="body" sz="quarter" idx="10"/>
          </p:nvPr>
        </p:nvSpPr>
        <p:spPr>
          <a:xfrm>
            <a:off x="3256581" y="2656923"/>
            <a:ext cx="2405647" cy="1523880"/>
          </a:xfrm>
        </p:spPr>
        <p:txBody>
          <a:bodyPr anchor="ctr">
            <a:normAutofit/>
          </a:bodyPr>
          <a:lstStyle>
            <a:lvl1pPr marL="0" indent="0" algn="ctr">
              <a:buNone/>
              <a:defRPr sz="1400"/>
            </a:lvl1pPr>
          </a:lstStyle>
          <a:p>
            <a:pPr lvl="0"/>
            <a:r>
              <a:rPr lang="en-US"/>
              <a:t>Edit Master text styles</a:t>
            </a:r>
          </a:p>
        </p:txBody>
      </p:sp>
      <p:sp>
        <p:nvSpPr>
          <p:cNvPr id="19" name="Text Placeholder 17">
            <a:extLst>
              <a:ext uri="{FF2B5EF4-FFF2-40B4-BE49-F238E27FC236}">
                <a16:creationId xmlns:a16="http://schemas.microsoft.com/office/drawing/2014/main" id="{EE33737E-752D-419F-8F18-E35609CCAD6F}"/>
              </a:ext>
            </a:extLst>
          </p:cNvPr>
          <p:cNvSpPr>
            <a:spLocks noGrp="1"/>
          </p:cNvSpPr>
          <p:nvPr>
            <p:ph type="body" sz="quarter" idx="11"/>
          </p:nvPr>
        </p:nvSpPr>
        <p:spPr>
          <a:xfrm>
            <a:off x="6245724" y="2656923"/>
            <a:ext cx="2405647" cy="1523880"/>
          </a:xfrm>
        </p:spPr>
        <p:txBody>
          <a:bodyPr anchor="ctr">
            <a:normAutofit/>
          </a:bodyPr>
          <a:lstStyle>
            <a:lvl1pPr marL="0" indent="0" algn="ctr">
              <a:buNone/>
              <a:defRPr sz="1400"/>
            </a:lvl1pPr>
          </a:lstStyle>
          <a:p>
            <a:pPr lvl="0"/>
            <a:r>
              <a:rPr lang="en-US"/>
              <a:t>Edit Master text styles</a:t>
            </a:r>
          </a:p>
        </p:txBody>
      </p:sp>
      <p:sp>
        <p:nvSpPr>
          <p:cNvPr id="21" name="Text Placeholder 17">
            <a:extLst>
              <a:ext uri="{FF2B5EF4-FFF2-40B4-BE49-F238E27FC236}">
                <a16:creationId xmlns:a16="http://schemas.microsoft.com/office/drawing/2014/main" id="{AE07EDA3-09AD-4BC4-92A5-720E8D8ECDD9}"/>
              </a:ext>
            </a:extLst>
          </p:cNvPr>
          <p:cNvSpPr>
            <a:spLocks noGrp="1"/>
          </p:cNvSpPr>
          <p:nvPr>
            <p:ph type="body" sz="quarter" idx="12"/>
          </p:nvPr>
        </p:nvSpPr>
        <p:spPr>
          <a:xfrm>
            <a:off x="9153248" y="2656923"/>
            <a:ext cx="2405647" cy="1523880"/>
          </a:xfrm>
        </p:spPr>
        <p:txBody>
          <a:bodyPr anchor="ctr">
            <a:normAutofit/>
          </a:bodyPr>
          <a:lstStyle>
            <a:lvl1pPr marL="0" indent="0" algn="ctr">
              <a:buNone/>
              <a:defRPr sz="1400"/>
            </a:lvl1pPr>
          </a:lstStyle>
          <a:p>
            <a:pPr lvl="0"/>
            <a:r>
              <a:rPr lang="en-US"/>
              <a:t>Edit Master text styles</a:t>
            </a:r>
          </a:p>
        </p:txBody>
      </p:sp>
    </p:spTree>
    <p:extLst>
      <p:ext uri="{BB962C8B-B14F-4D97-AF65-F5344CB8AC3E}">
        <p14:creationId xmlns:p14="http://schemas.microsoft.com/office/powerpoint/2010/main" val="242522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750"/>
                                        <p:tgtEl>
                                          <p:spTgt spid="15"/>
                                        </p:tgtEl>
                                      </p:cBhvr>
                                    </p:animEffect>
                                  </p:childTnLst>
                                </p:cTn>
                              </p:par>
                            </p:childTnLst>
                          </p:cTn>
                        </p:par>
                        <p:par>
                          <p:cTn id="8" fill="hold">
                            <p:stCondLst>
                              <p:cond delay="750"/>
                            </p:stCondLst>
                            <p:childTnLst>
                              <p:par>
                                <p:cTn id="9" presetID="16" presetClass="entr" presetSubtype="4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Horizontal)">
                                      <p:cBhvr>
                                        <p:cTn id="11"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C664A8-AB32-4E3B-8099-1CDE1F9BEB81}"/>
              </a:ext>
            </a:extLst>
          </p:cNvPr>
          <p:cNvSpPr>
            <a:spLocks noGrp="1"/>
          </p:cNvSpPr>
          <p:nvPr>
            <p:ph type="title"/>
          </p:nvPr>
        </p:nvSpPr>
        <p:spPr>
          <a:xfrm>
            <a:off x="209550" y="365125"/>
            <a:ext cx="117729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21ECE-BC3B-4EBF-831C-507DA2140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E818-6B60-4D24-9954-64A147DEA1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8490C2BE-369C-4A16-8782-2C9D0F112D3F}"/>
              </a:ext>
            </a:extLst>
          </p:cNvPr>
          <p:cNvSpPr>
            <a:spLocks noGrp="1"/>
          </p:cNvSpPr>
          <p:nvPr>
            <p:ph type="sldNum" sz="quarter" idx="4"/>
          </p:nvPr>
        </p:nvSpPr>
        <p:spPr>
          <a:xfrm>
            <a:off x="-152400" y="6519862"/>
            <a:ext cx="485775" cy="365125"/>
          </a:xfrm>
          <a:prstGeom prst="rect">
            <a:avLst/>
          </a:prstGeom>
        </p:spPr>
        <p:txBody>
          <a:bodyPr vert="horz" lIns="91440" tIns="45720" rIns="91440" bIns="45720" rtlCol="0" anchor="ctr"/>
          <a:lstStyle>
            <a:lvl1pPr algn="r">
              <a:defRPr sz="1200">
                <a:solidFill>
                  <a:schemeClr val="tx1"/>
                </a:solidFill>
              </a:defRPr>
            </a:lvl1pPr>
          </a:lstStyle>
          <a:p>
            <a:fld id="{E2537C2E-C92C-4AC8-B017-4CD647E6EBF4}" type="slidenum">
              <a:rPr lang="en-US" smtClean="0"/>
              <a:pPr/>
              <a:t>‹#›</a:t>
            </a:fld>
            <a:endParaRPr lang="en-US" dirty="0"/>
          </a:p>
        </p:txBody>
      </p:sp>
    </p:spTree>
    <p:extLst>
      <p:ext uri="{BB962C8B-B14F-4D97-AF65-F5344CB8AC3E}">
        <p14:creationId xmlns:p14="http://schemas.microsoft.com/office/powerpoint/2010/main" val="66880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64" r:id="rId8"/>
    <p:sldLayoutId id="2147483660" r:id="rId9"/>
    <p:sldLayoutId id="2147483655" r:id="rId10"/>
    <p:sldLayoutId id="2147483662" r:id="rId11"/>
    <p:sldLayoutId id="2147483663" r:id="rId12"/>
    <p:sldLayoutId id="2147483656" r:id="rId13"/>
    <p:sldLayoutId id="2147483657" r:id="rId14"/>
    <p:sldLayoutId id="2147483658" r:id="rId15"/>
    <p:sldLayoutId id="2147483659" r:id="rId16"/>
  </p:sldLayoutIdLst>
  <p:hf hdr="0" ftr="0" dt="0"/>
  <p:txStyles>
    <p:title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4C29F842-399D-43BF-82F1-84AB02241B71}" type="datetime1">
              <a:rPr lang="en-US" smtClean="0"/>
              <a:t>3/14/2019</a:t>
            </a:fld>
            <a:endParaRPr lang="ru-RU"/>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endParaRPr lang="ru-RU" dirty="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ru-RU" smtClean="0"/>
              <a:pPr/>
              <a:t>‹#›</a:t>
            </a:fld>
            <a:endParaRPr lang="ru-RU"/>
          </a:p>
        </p:txBody>
      </p:sp>
    </p:spTree>
    <p:extLst>
      <p:ext uri="{BB962C8B-B14F-4D97-AF65-F5344CB8AC3E}">
        <p14:creationId xmlns:p14="http://schemas.microsoft.com/office/powerpoint/2010/main" val="2623444254"/>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72520D-F210-416C-AF3A-8FBE5AE05B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336386-9CD7-4064-B776-A492379453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511AB98-1896-46E4-B4C3-9EA29FFF0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594C804-442B-4D22-990A-C030313BB9AA}"/>
              </a:ext>
            </a:extLst>
          </p:cNvPr>
          <p:cNvSpPr>
            <a:spLocks noGrp="1"/>
          </p:cNvSpPr>
          <p:nvPr>
            <p:ph type="sldNum" sz="quarter" idx="4"/>
          </p:nvPr>
        </p:nvSpPr>
        <p:spPr>
          <a:xfrm>
            <a:off x="-85725" y="6524625"/>
            <a:ext cx="457200" cy="365125"/>
          </a:xfrm>
          <a:prstGeom prst="rect">
            <a:avLst/>
          </a:prstGeom>
        </p:spPr>
        <p:txBody>
          <a:bodyPr vert="horz" lIns="91440" tIns="45720" rIns="91440" bIns="45720" rtlCol="0" anchor="ctr"/>
          <a:lstStyle>
            <a:lvl1pPr algn="r">
              <a:defRPr sz="12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163157"/>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18.sv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gif"/><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21.sv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6.gif"/></Relationships>
</file>

<file path=ppt/slides/_rels/slide36.xml.rels><?xml version="1.0" encoding="UTF-8" standalone="yes"?>
<Relationships xmlns="http://schemas.openxmlformats.org/package/2006/relationships"><Relationship Id="rId3" Type="http://schemas.openxmlformats.org/officeDocument/2006/relationships/image" Target="../media/image23.gif"/><Relationship Id="rId7" Type="http://schemas.openxmlformats.org/officeDocument/2006/relationships/image" Target="../media/image16.gif"/><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22.gif"/><Relationship Id="rId5" Type="http://schemas.openxmlformats.org/officeDocument/2006/relationships/image" Target="../media/image25.sv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29.sv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32.sv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32.sv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9.xml"/><Relationship Id="rId5" Type="http://schemas.openxmlformats.org/officeDocument/2006/relationships/image" Target="../media/image32.sv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7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1.png"/></Relationships>
</file>

<file path=ppt/slides/_rels/slide7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0.jpeg"/><Relationship Id="rId4" Type="http://schemas.openxmlformats.org/officeDocument/2006/relationships/image" Target="../media/image9.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1.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9DDD6-2306-4FF9-BE29-F7C86162E905}"/>
              </a:ext>
            </a:extLst>
          </p:cNvPr>
          <p:cNvSpPr>
            <a:spLocks noGrp="1"/>
          </p:cNvSpPr>
          <p:nvPr>
            <p:ph type="ctrTitle"/>
          </p:nvPr>
        </p:nvSpPr>
        <p:spPr>
          <a:xfrm>
            <a:off x="419100" y="1255713"/>
            <a:ext cx="11353800" cy="2387600"/>
          </a:xfrm>
        </p:spPr>
        <p:txBody>
          <a:bodyPr>
            <a:normAutofit/>
          </a:bodyPr>
          <a:lstStyle/>
          <a:p>
            <a:r>
              <a:rPr lang="en-US" sz="7200" dirty="0"/>
              <a:t>PROJECT</a:t>
            </a:r>
            <a:r>
              <a:rPr lang="en-US" sz="7200" b="1" dirty="0"/>
              <a:t> STRONGBOX</a:t>
            </a:r>
          </a:p>
        </p:txBody>
      </p:sp>
      <p:sp>
        <p:nvSpPr>
          <p:cNvPr id="3" name="Subtitle 2">
            <a:extLst>
              <a:ext uri="{FF2B5EF4-FFF2-40B4-BE49-F238E27FC236}">
                <a16:creationId xmlns:a16="http://schemas.microsoft.com/office/drawing/2014/main" id="{CE608094-062C-4293-B229-27222199C307}"/>
              </a:ext>
            </a:extLst>
          </p:cNvPr>
          <p:cNvSpPr>
            <a:spLocks noGrp="1"/>
          </p:cNvSpPr>
          <p:nvPr>
            <p:ph type="subTitle" idx="1"/>
          </p:nvPr>
        </p:nvSpPr>
        <p:spPr>
          <a:xfrm>
            <a:off x="1524000" y="3602038"/>
            <a:ext cx="9144000" cy="2067242"/>
          </a:xfrm>
        </p:spPr>
        <p:txBody>
          <a:bodyPr tIns="91440">
            <a:normAutofit fontScale="70000" lnSpcReduction="20000"/>
          </a:bodyPr>
          <a:lstStyle/>
          <a:p>
            <a:pPr>
              <a:lnSpc>
                <a:spcPct val="120000"/>
              </a:lnSpc>
            </a:pPr>
            <a:r>
              <a:rPr lang="en-US" sz="2600" dirty="0">
                <a:latin typeface="Century Gothic" panose="020B0502020202020204" pitchFamily="34" charset="0"/>
                <a:ea typeface="Lato Light" panose="020F0502020204030203" pitchFamily="34" charset="0"/>
                <a:cs typeface="Lato Light" panose="020F0502020204030203" pitchFamily="34" charset="0"/>
              </a:rPr>
              <a:t>Capitalizing on Security, Performance, and Energy Tradeoffs in</a:t>
            </a:r>
            <a:br>
              <a:rPr lang="en-US" sz="2600" dirty="0">
                <a:latin typeface="Century Gothic" panose="020B0502020202020204" pitchFamily="34" charset="0"/>
                <a:ea typeface="Lato Light" panose="020F0502020204030203" pitchFamily="34" charset="0"/>
                <a:cs typeface="Lato Light" panose="020F0502020204030203" pitchFamily="34" charset="0"/>
              </a:rPr>
            </a:br>
            <a:r>
              <a:rPr lang="en-US" sz="2600" dirty="0">
                <a:latin typeface="Century Gothic" panose="020B0502020202020204" pitchFamily="34" charset="0"/>
                <a:ea typeface="Lato Light" panose="020F0502020204030203" pitchFamily="34" charset="0"/>
                <a:cs typeface="Lato Light" panose="020F0502020204030203" pitchFamily="34" charset="0"/>
              </a:rPr>
              <a:t>Full Drive/Disk Encryption Schemes for Fun and Profit</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r>
              <a:rPr lang="en-US" sz="1700" b="1" dirty="0">
                <a:latin typeface="Century Gothic" panose="020B0502020202020204" pitchFamily="34" charset="0"/>
              </a:rPr>
              <a:t>BERNARD DICKENS III          HARYADI S. GUNAWI          DAVID CASH          ARIEL J. FELDMAN          HENRY HOFFMANN</a:t>
            </a:r>
          </a:p>
          <a:p>
            <a:endParaRPr lang="en-US" dirty="0">
              <a:latin typeface="Century Gothic" panose="020B0502020202020204" pitchFamily="34" charset="0"/>
            </a:endParaRPr>
          </a:p>
        </p:txBody>
      </p:sp>
      <p:sp>
        <p:nvSpPr>
          <p:cNvPr id="4" name="Rectangle 3">
            <a:extLst>
              <a:ext uri="{FF2B5EF4-FFF2-40B4-BE49-F238E27FC236}">
                <a16:creationId xmlns:a16="http://schemas.microsoft.com/office/drawing/2014/main" id="{5F25B1E3-B43E-4FC7-8EC7-8B78AB916440}"/>
              </a:ext>
            </a:extLst>
          </p:cNvPr>
          <p:cNvSpPr/>
          <p:nvPr/>
        </p:nvSpPr>
        <p:spPr>
          <a:xfrm>
            <a:off x="182880" y="5812970"/>
            <a:ext cx="2942705" cy="953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175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120032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p:txBody>
      </p:sp>
      <p:pic>
        <p:nvPicPr>
          <p:cNvPr id="6" name="Picture 2" descr="https://upload.wikimedia.org/wikipedia/commons/thumb/6/6e/Scheme_of_four_disk_storage.svg/873px-Scheme_of_four_disk_storage.svg.png">
            <a:extLst>
              <a:ext uri="{FF2B5EF4-FFF2-40B4-BE49-F238E27FC236}">
                <a16:creationId xmlns:a16="http://schemas.microsoft.com/office/drawing/2014/main" id="{43FC8AFD-E020-4CA1-830A-280130FD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414AA98-DC55-4B85-A860-FB7C094B17D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4" name="Slide Number Placeholder 3">
            <a:extLst>
              <a:ext uri="{FF2B5EF4-FFF2-40B4-BE49-F238E27FC236}">
                <a16:creationId xmlns:a16="http://schemas.microsoft.com/office/drawing/2014/main" id="{5F4CA59B-36A1-4B35-B735-5CB60E135648}"/>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6633273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6000" b="1" cap="all" dirty="0">
                <a:ln w="3175" cmpd="sng">
                  <a:noFill/>
                </a:ln>
                <a:solidFill>
                  <a:srgbClr val="D24726"/>
                </a:solidFill>
              </a:rPr>
              <a:t>Strongbox III: GOALS </a:t>
            </a:r>
            <a:r>
              <a:rPr lang="en-US" sz="3200" b="1" cap="all" dirty="0">
                <a:ln w="3175" cmpd="sng">
                  <a:noFill/>
                </a:ln>
                <a:solidFill>
                  <a:srgbClr val="D24726"/>
                </a:solidFill>
              </a:rPr>
              <a:t>(cont.)</a:t>
            </a:r>
            <a:endParaRPr kumimoji="0" lang="en-US" sz="32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07831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The big question: </a:t>
            </a:r>
            <a:r>
              <a:rPr lang="en-US" sz="3600" b="1" dirty="0">
                <a:solidFill>
                  <a:prstClr val="black"/>
                </a:solidFill>
              </a:rPr>
              <a:t>how secure is StrongBox FDE</a:t>
            </a:r>
            <a:r>
              <a:rPr lang="en-US" sz="3600" dirty="0">
                <a:solidFill>
                  <a:prstClr val="black"/>
                </a:solidFill>
              </a:rPr>
              <a:t>? How much “security is left” in FDE context given StrongBox constraints?</a:t>
            </a:r>
          </a:p>
          <a:p>
            <a:pPr marL="571500" lvl="1" indent="-571500">
              <a:buClr>
                <a:prstClr val="black"/>
              </a:buClr>
              <a:buFont typeface="Calibri" panose="020F0502020204030204" pitchFamily="34" charset="0"/>
              <a:buChar char="◊"/>
              <a:defRPr/>
            </a:pPr>
            <a:r>
              <a:rPr lang="en-US" sz="3600" dirty="0">
                <a:solidFill>
                  <a:prstClr val="black"/>
                </a:solidFill>
              </a:rPr>
              <a:t>Define a new set of formal FDE security notions </a:t>
            </a:r>
            <a:r>
              <a:rPr lang="en-US" sz="3600" dirty="0">
                <a:solidFill>
                  <a:srgbClr val="00B050"/>
                </a:solidFill>
              </a:rPr>
              <a:t>(May-June)</a:t>
            </a: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Use these notions to construct a theoretical framework to evaluate StrongBox FDE (subject to practical constraints)</a:t>
            </a:r>
          </a:p>
          <a:p>
            <a:pPr marL="571500" lvl="1" indent="-571500">
              <a:buClr>
                <a:prstClr val="black"/>
              </a:buClr>
              <a:buFont typeface="Calibri" panose="020F0502020204030204" pitchFamily="34" charset="0"/>
              <a:buChar char="◊"/>
              <a:defRPr/>
            </a:pPr>
            <a:r>
              <a:rPr lang="en-US" sz="3600" dirty="0">
                <a:solidFill>
                  <a:prstClr val="black"/>
                </a:solidFill>
              </a:rPr>
              <a:t>Refine security notions, models; evaluate other relevant constructions versus StrongBox using our framework </a:t>
            </a:r>
            <a:r>
              <a:rPr lang="en-US" sz="3600" dirty="0">
                <a:solidFill>
                  <a:srgbClr val="00B050"/>
                </a:solidFill>
              </a:rPr>
              <a:t>(2019)</a:t>
            </a: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Revisit AES-XTS formal security guarantees versus StrongBox with any valid cipher </a:t>
            </a:r>
            <a:r>
              <a:rPr lang="en-US" sz="3600" dirty="0">
                <a:solidFill>
                  <a:srgbClr val="00B050"/>
                </a:solidFill>
              </a:rPr>
              <a:t>(2019)</a:t>
            </a:r>
            <a:endParaRPr lang="en-US" sz="3600" dirty="0">
              <a:solidFill>
                <a:prstClr val="black"/>
              </a:solidFill>
            </a:endParaRPr>
          </a:p>
        </p:txBody>
      </p:sp>
      <p:sp>
        <p:nvSpPr>
          <p:cNvPr id="3" name="Slide Number Placeholder 2">
            <a:extLst>
              <a:ext uri="{FF2B5EF4-FFF2-40B4-BE49-F238E27FC236}">
                <a16:creationId xmlns:a16="http://schemas.microsoft.com/office/drawing/2014/main" id="{2B0C16CA-84F8-436E-869F-29CB92B94AC3}"/>
              </a:ext>
            </a:extLst>
          </p:cNvPr>
          <p:cNvSpPr>
            <a:spLocks noGrp="1"/>
          </p:cNvSpPr>
          <p:nvPr>
            <p:ph type="sldNum" sz="quarter" idx="12"/>
          </p:nvPr>
        </p:nvSpPr>
        <p:spPr/>
        <p:txBody>
          <a:bodyPr/>
          <a:lstStyle/>
          <a:p>
            <a:fld id="{D57F1E4F-1CFF-5643-939E-217C01CDF565}" type="slidenum">
              <a:rPr lang="en-US" smtClean="0"/>
              <a:pPr/>
              <a:t>100</a:t>
            </a:fld>
            <a:endParaRPr lang="en-US" dirty="0"/>
          </a:p>
        </p:txBody>
      </p:sp>
    </p:spTree>
    <p:extLst>
      <p:ext uri="{BB962C8B-B14F-4D97-AF65-F5344CB8AC3E}">
        <p14:creationId xmlns:p14="http://schemas.microsoft.com/office/powerpoint/2010/main" val="38748358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AB47DC31-EE68-48D8-9468-C2B842A23804}"/>
              </a:ext>
            </a:extLst>
          </p:cNvPr>
          <p:cNvSpPr>
            <a:spLocks noGrp="1"/>
          </p:cNvSpPr>
          <p:nvPr>
            <p:ph type="body" sz="quarter" idx="57"/>
          </p:nvPr>
        </p:nvSpPr>
        <p:spPr/>
        <p:txBody>
          <a:bodyPr/>
          <a:lstStyle/>
          <a:p>
            <a:r>
              <a:rPr lang="en-US" dirty="0"/>
              <a:t>SB I</a:t>
            </a:r>
            <a:endParaRPr lang="ru-RU" dirty="0"/>
          </a:p>
        </p:txBody>
      </p:sp>
      <p:sp>
        <p:nvSpPr>
          <p:cNvPr id="8" name="Text Placeholder 7">
            <a:extLst>
              <a:ext uri="{FF2B5EF4-FFF2-40B4-BE49-F238E27FC236}">
                <a16:creationId xmlns:a16="http://schemas.microsoft.com/office/drawing/2014/main" id="{80A9E837-1CF3-4923-8E30-94AB8B4C216B}"/>
              </a:ext>
            </a:extLst>
          </p:cNvPr>
          <p:cNvSpPr>
            <a:spLocks noGrp="1"/>
          </p:cNvSpPr>
          <p:nvPr>
            <p:ph type="body" sz="quarter" idx="15"/>
          </p:nvPr>
        </p:nvSpPr>
        <p:spPr/>
        <p:txBody>
          <a:bodyPr/>
          <a:lstStyle/>
          <a:p>
            <a:r>
              <a:rPr lang="en-US" sz="3200" b="1" dirty="0">
                <a:solidFill>
                  <a:srgbClr val="00B050"/>
                </a:solidFill>
              </a:rPr>
              <a:t>✔</a:t>
            </a:r>
            <a:endParaRPr lang="en-US" dirty="0"/>
          </a:p>
        </p:txBody>
      </p:sp>
      <p:sp>
        <p:nvSpPr>
          <p:cNvPr id="21" name="Text Placeholder 20">
            <a:extLst>
              <a:ext uri="{FF2B5EF4-FFF2-40B4-BE49-F238E27FC236}">
                <a16:creationId xmlns:a16="http://schemas.microsoft.com/office/drawing/2014/main" id="{954842DC-5569-4421-BEE9-EC5D80DF6E5C}"/>
              </a:ext>
            </a:extLst>
          </p:cNvPr>
          <p:cNvSpPr>
            <a:spLocks noGrp="1"/>
          </p:cNvSpPr>
          <p:nvPr>
            <p:ph type="body" sz="quarter" idx="32"/>
          </p:nvPr>
        </p:nvSpPr>
        <p:spPr>
          <a:xfrm>
            <a:off x="3882249" y="431530"/>
            <a:ext cx="2118502" cy="207563"/>
          </a:xfrm>
        </p:spPr>
        <p:txBody>
          <a:bodyPr>
            <a:noAutofit/>
          </a:bodyPr>
          <a:lstStyle/>
          <a:p>
            <a:r>
              <a:rPr lang="en-US" dirty="0"/>
              <a:t>INITIAL EXPERIMENTS</a:t>
            </a:r>
            <a:endParaRPr lang="ru-RU" dirty="0"/>
          </a:p>
        </p:txBody>
      </p:sp>
      <p:sp>
        <p:nvSpPr>
          <p:cNvPr id="22" name="Text Placeholder 21">
            <a:extLst>
              <a:ext uri="{FF2B5EF4-FFF2-40B4-BE49-F238E27FC236}">
                <a16:creationId xmlns:a16="http://schemas.microsoft.com/office/drawing/2014/main" id="{4390D17E-2D62-4E5F-B6C7-001336062968}"/>
              </a:ext>
            </a:extLst>
          </p:cNvPr>
          <p:cNvSpPr>
            <a:spLocks noGrp="1"/>
          </p:cNvSpPr>
          <p:nvPr>
            <p:ph type="body" sz="quarter" idx="33"/>
          </p:nvPr>
        </p:nvSpPr>
        <p:spPr>
          <a:xfrm>
            <a:off x="4018560" y="629506"/>
            <a:ext cx="1845878" cy="137062"/>
          </a:xfrm>
        </p:spPr>
        <p:txBody>
          <a:bodyPr>
            <a:noAutofit/>
          </a:bodyPr>
          <a:lstStyle/>
          <a:p>
            <a:r>
              <a:rPr lang="en-US" sz="900" dirty="0"/>
              <a:t>Literature review and data gathering</a:t>
            </a:r>
            <a:endParaRPr lang="ru-RU" sz="900" dirty="0"/>
          </a:p>
        </p:txBody>
      </p:sp>
      <p:sp>
        <p:nvSpPr>
          <p:cNvPr id="11" name="Text Placeholder 10">
            <a:extLst>
              <a:ext uri="{FF2B5EF4-FFF2-40B4-BE49-F238E27FC236}">
                <a16:creationId xmlns:a16="http://schemas.microsoft.com/office/drawing/2014/main" id="{3E894C19-9FAB-43B1-85B9-CB0B890E7C0D}"/>
              </a:ext>
            </a:extLst>
          </p:cNvPr>
          <p:cNvSpPr>
            <a:spLocks noGrp="1"/>
          </p:cNvSpPr>
          <p:nvPr>
            <p:ph type="body" sz="quarter" idx="17"/>
          </p:nvPr>
        </p:nvSpPr>
        <p:spPr>
          <a:ln>
            <a:solidFill>
              <a:schemeClr val="accent2"/>
            </a:solidFill>
          </a:ln>
        </p:spPr>
        <p:txBody>
          <a:bodyPr/>
          <a:lstStyle/>
          <a:p>
            <a:r>
              <a:rPr lang="en-US" sz="3200" b="1" dirty="0">
                <a:solidFill>
                  <a:srgbClr val="00B050"/>
                </a:solidFill>
              </a:rPr>
              <a:t>✔</a:t>
            </a:r>
            <a:endParaRPr lang="ru-RU" dirty="0"/>
          </a:p>
        </p:txBody>
      </p:sp>
      <p:sp>
        <p:nvSpPr>
          <p:cNvPr id="23" name="Text Placeholder 22">
            <a:extLst>
              <a:ext uri="{FF2B5EF4-FFF2-40B4-BE49-F238E27FC236}">
                <a16:creationId xmlns:a16="http://schemas.microsoft.com/office/drawing/2014/main" id="{6368F96B-C4DE-44C0-B817-D7856E67522E}"/>
              </a:ext>
            </a:extLst>
          </p:cNvPr>
          <p:cNvSpPr>
            <a:spLocks noGrp="1"/>
          </p:cNvSpPr>
          <p:nvPr>
            <p:ph type="body" sz="quarter" idx="34"/>
          </p:nvPr>
        </p:nvSpPr>
        <p:spPr>
          <a:xfrm>
            <a:off x="5422681" y="2025874"/>
            <a:ext cx="1726129" cy="204276"/>
          </a:xfrm>
        </p:spPr>
        <p:txBody>
          <a:bodyPr>
            <a:normAutofit lnSpcReduction="10000"/>
          </a:bodyPr>
          <a:lstStyle/>
          <a:p>
            <a:r>
              <a:rPr lang="en-US" dirty="0"/>
              <a:t>THREAT MODELING</a:t>
            </a:r>
            <a:endParaRPr lang="ru-RU" dirty="0"/>
          </a:p>
        </p:txBody>
      </p:sp>
      <p:sp>
        <p:nvSpPr>
          <p:cNvPr id="24" name="Text Placeholder 23">
            <a:extLst>
              <a:ext uri="{FF2B5EF4-FFF2-40B4-BE49-F238E27FC236}">
                <a16:creationId xmlns:a16="http://schemas.microsoft.com/office/drawing/2014/main" id="{04B1980E-9DD3-42DE-8F61-F99D5543C476}"/>
              </a:ext>
            </a:extLst>
          </p:cNvPr>
          <p:cNvSpPr>
            <a:spLocks noGrp="1"/>
          </p:cNvSpPr>
          <p:nvPr>
            <p:ph type="body" sz="quarter" idx="35"/>
          </p:nvPr>
        </p:nvSpPr>
        <p:spPr>
          <a:xfrm>
            <a:off x="5174075" y="2206034"/>
            <a:ext cx="2223340" cy="180628"/>
          </a:xfrm>
        </p:spPr>
        <p:txBody>
          <a:bodyPr>
            <a:noAutofit/>
          </a:bodyPr>
          <a:lstStyle/>
          <a:p>
            <a:r>
              <a:rPr lang="en-US" sz="900" dirty="0"/>
              <a:t>Address threats to stream cipher based FDE</a:t>
            </a:r>
            <a:endParaRPr lang="ru-RU" sz="900" dirty="0"/>
          </a:p>
        </p:txBody>
      </p:sp>
      <p:sp>
        <p:nvSpPr>
          <p:cNvPr id="10" name="Text Placeholder 9">
            <a:extLst>
              <a:ext uri="{FF2B5EF4-FFF2-40B4-BE49-F238E27FC236}">
                <a16:creationId xmlns:a16="http://schemas.microsoft.com/office/drawing/2014/main" id="{B71962F0-0A0F-4FC2-9E69-6265A830C45E}"/>
              </a:ext>
            </a:extLst>
          </p:cNvPr>
          <p:cNvSpPr>
            <a:spLocks noGrp="1"/>
          </p:cNvSpPr>
          <p:nvPr>
            <p:ph type="body" sz="quarter" idx="18"/>
          </p:nvPr>
        </p:nvSpPr>
        <p:spPr>
          <a:ln>
            <a:solidFill>
              <a:schemeClr val="accent2">
                <a:lumMod val="75000"/>
              </a:schemeClr>
            </a:solidFill>
          </a:ln>
        </p:spPr>
        <p:txBody>
          <a:bodyPr/>
          <a:lstStyle/>
          <a:p>
            <a:r>
              <a:rPr lang="en-US" sz="3200" b="1" dirty="0">
                <a:solidFill>
                  <a:srgbClr val="00B050"/>
                </a:solidFill>
              </a:rPr>
              <a:t>✔</a:t>
            </a:r>
            <a:endParaRPr lang="ru-RU" dirty="0"/>
          </a:p>
        </p:txBody>
      </p:sp>
      <p:sp>
        <p:nvSpPr>
          <p:cNvPr id="25" name="Text Placeholder 24">
            <a:extLst>
              <a:ext uri="{FF2B5EF4-FFF2-40B4-BE49-F238E27FC236}">
                <a16:creationId xmlns:a16="http://schemas.microsoft.com/office/drawing/2014/main" id="{2B193253-F94A-4164-AE5D-6B3931AE17CC}"/>
              </a:ext>
            </a:extLst>
          </p:cNvPr>
          <p:cNvSpPr>
            <a:spLocks noGrp="1"/>
          </p:cNvSpPr>
          <p:nvPr>
            <p:ph type="body" sz="quarter" idx="36"/>
          </p:nvPr>
        </p:nvSpPr>
        <p:spPr>
          <a:xfrm>
            <a:off x="6755391" y="437795"/>
            <a:ext cx="1790093" cy="204276"/>
          </a:xfrm>
        </p:spPr>
        <p:txBody>
          <a:bodyPr>
            <a:noAutofit/>
          </a:bodyPr>
          <a:lstStyle/>
          <a:p>
            <a:r>
              <a:rPr lang="en-US" dirty="0"/>
              <a:t>IMPLEMENTATION</a:t>
            </a:r>
            <a:endParaRPr lang="ru-RU" dirty="0"/>
          </a:p>
        </p:txBody>
      </p:sp>
      <p:sp>
        <p:nvSpPr>
          <p:cNvPr id="26" name="Text Placeholder 25">
            <a:extLst>
              <a:ext uri="{FF2B5EF4-FFF2-40B4-BE49-F238E27FC236}">
                <a16:creationId xmlns:a16="http://schemas.microsoft.com/office/drawing/2014/main" id="{574B2B85-AD22-4077-83F1-E8A029BDD2AB}"/>
              </a:ext>
            </a:extLst>
          </p:cNvPr>
          <p:cNvSpPr>
            <a:spLocks noGrp="1"/>
          </p:cNvSpPr>
          <p:nvPr>
            <p:ph type="body" sz="quarter" idx="37"/>
          </p:nvPr>
        </p:nvSpPr>
        <p:spPr>
          <a:xfrm>
            <a:off x="6550108" y="639093"/>
            <a:ext cx="2289091" cy="184285"/>
          </a:xfrm>
        </p:spPr>
        <p:txBody>
          <a:bodyPr>
            <a:noAutofit/>
          </a:bodyPr>
          <a:lstStyle/>
          <a:p>
            <a:r>
              <a:rPr lang="en-US" sz="900" dirty="0"/>
              <a:t>6000+ LoC solution and experimental setup</a:t>
            </a:r>
            <a:endParaRPr lang="ru-RU" sz="900" dirty="0"/>
          </a:p>
        </p:txBody>
      </p:sp>
      <p:sp>
        <p:nvSpPr>
          <p:cNvPr id="9" name="Text Placeholder 8">
            <a:extLst>
              <a:ext uri="{FF2B5EF4-FFF2-40B4-BE49-F238E27FC236}">
                <a16:creationId xmlns:a16="http://schemas.microsoft.com/office/drawing/2014/main" id="{106E260A-6B73-4483-8F8B-5B22E648BFDF}"/>
              </a:ext>
            </a:extLst>
          </p:cNvPr>
          <p:cNvSpPr>
            <a:spLocks noGrp="1"/>
          </p:cNvSpPr>
          <p:nvPr>
            <p:ph type="body" sz="quarter" idx="16"/>
          </p:nvPr>
        </p:nvSpPr>
        <p:spPr>
          <a:ln>
            <a:solidFill>
              <a:schemeClr val="accent2">
                <a:lumMod val="50000"/>
              </a:schemeClr>
            </a:solidFill>
          </a:ln>
        </p:spPr>
        <p:txBody>
          <a:bodyPr/>
          <a:lstStyle/>
          <a:p>
            <a:r>
              <a:rPr lang="en-US" sz="3200" b="1" dirty="0">
                <a:solidFill>
                  <a:srgbClr val="00B050"/>
                </a:solidFill>
              </a:rPr>
              <a:t>✔</a:t>
            </a:r>
            <a:endParaRPr lang="ru-RU" dirty="0"/>
          </a:p>
        </p:txBody>
      </p:sp>
      <p:sp>
        <p:nvSpPr>
          <p:cNvPr id="27" name="Text Placeholder 26">
            <a:extLst>
              <a:ext uri="{FF2B5EF4-FFF2-40B4-BE49-F238E27FC236}">
                <a16:creationId xmlns:a16="http://schemas.microsoft.com/office/drawing/2014/main" id="{84F2613F-DCC0-4A1F-9B48-C279DDE0C201}"/>
              </a:ext>
            </a:extLst>
          </p:cNvPr>
          <p:cNvSpPr>
            <a:spLocks noGrp="1"/>
          </p:cNvSpPr>
          <p:nvPr>
            <p:ph type="body" sz="quarter" idx="38"/>
          </p:nvPr>
        </p:nvSpPr>
        <p:spPr>
          <a:xfrm>
            <a:off x="7984677" y="2022880"/>
            <a:ext cx="1970522" cy="210264"/>
          </a:xfrm>
        </p:spPr>
        <p:txBody>
          <a:bodyPr>
            <a:noAutofit/>
          </a:bodyPr>
          <a:lstStyle/>
          <a:p>
            <a:r>
              <a:rPr lang="en-US" dirty="0"/>
              <a:t>FOUNDATIONAL PAPER</a:t>
            </a:r>
            <a:endParaRPr lang="ru-RU" dirty="0"/>
          </a:p>
        </p:txBody>
      </p:sp>
      <p:sp>
        <p:nvSpPr>
          <p:cNvPr id="28" name="Text Placeholder 27">
            <a:extLst>
              <a:ext uri="{FF2B5EF4-FFF2-40B4-BE49-F238E27FC236}">
                <a16:creationId xmlns:a16="http://schemas.microsoft.com/office/drawing/2014/main" id="{67BB4E68-6401-4C98-8572-F315F0392AD3}"/>
              </a:ext>
            </a:extLst>
          </p:cNvPr>
          <p:cNvSpPr>
            <a:spLocks noGrp="1"/>
          </p:cNvSpPr>
          <p:nvPr>
            <p:ph type="body" sz="quarter" idx="39"/>
          </p:nvPr>
        </p:nvSpPr>
        <p:spPr>
          <a:xfrm>
            <a:off x="8106872" y="2227374"/>
            <a:ext cx="1726129" cy="176047"/>
          </a:xfrm>
        </p:spPr>
        <p:txBody>
          <a:bodyPr>
            <a:normAutofit/>
          </a:bodyPr>
          <a:lstStyle/>
          <a:p>
            <a:r>
              <a:rPr lang="en-US" sz="900" dirty="0"/>
              <a:t>ASPLOS 2018</a:t>
            </a:r>
            <a:endParaRPr lang="ru-RU" sz="900" dirty="0"/>
          </a:p>
        </p:txBody>
      </p:sp>
      <p:sp>
        <p:nvSpPr>
          <p:cNvPr id="19" name="Text Placeholder 18">
            <a:extLst>
              <a:ext uri="{FF2B5EF4-FFF2-40B4-BE49-F238E27FC236}">
                <a16:creationId xmlns:a16="http://schemas.microsoft.com/office/drawing/2014/main" id="{9747846D-FA06-4686-A47D-5A668FD95FE0}"/>
              </a:ext>
            </a:extLst>
          </p:cNvPr>
          <p:cNvSpPr>
            <a:spLocks noGrp="1"/>
          </p:cNvSpPr>
          <p:nvPr>
            <p:ph type="body" sz="quarter" idx="28"/>
          </p:nvPr>
        </p:nvSpPr>
        <p:spPr/>
        <p:txBody>
          <a:bodyPr>
            <a:normAutofit/>
          </a:bodyPr>
          <a:lstStyle/>
          <a:p>
            <a:r>
              <a:rPr lang="en-US" dirty="0"/>
              <a:t>SB II</a:t>
            </a:r>
            <a:endParaRPr lang="ru-RU" dirty="0"/>
          </a:p>
        </p:txBody>
      </p:sp>
      <p:sp>
        <p:nvSpPr>
          <p:cNvPr id="13" name="Text Placeholder 12">
            <a:extLst>
              <a:ext uri="{FF2B5EF4-FFF2-40B4-BE49-F238E27FC236}">
                <a16:creationId xmlns:a16="http://schemas.microsoft.com/office/drawing/2014/main" id="{04306A44-50E7-4C10-ABF1-71CE55A094F5}"/>
              </a:ext>
            </a:extLst>
          </p:cNvPr>
          <p:cNvSpPr>
            <a:spLocks noGrp="1"/>
          </p:cNvSpPr>
          <p:nvPr>
            <p:ph type="body" sz="quarter" idx="20"/>
          </p:nvPr>
        </p:nvSpPr>
        <p:spPr/>
        <p:txBody>
          <a:bodyPr/>
          <a:lstStyle/>
          <a:p>
            <a:r>
              <a:rPr lang="en-US" sz="3200" b="1" dirty="0">
                <a:solidFill>
                  <a:srgbClr val="00B050"/>
                </a:solidFill>
              </a:rPr>
              <a:t>✔</a:t>
            </a:r>
            <a:endParaRPr lang="ru-RU" dirty="0"/>
          </a:p>
        </p:txBody>
      </p:sp>
      <p:sp>
        <p:nvSpPr>
          <p:cNvPr id="35" name="Text Placeholder 34">
            <a:extLst>
              <a:ext uri="{FF2B5EF4-FFF2-40B4-BE49-F238E27FC236}">
                <a16:creationId xmlns:a16="http://schemas.microsoft.com/office/drawing/2014/main" id="{25D376EC-609C-46F1-A4A6-22B3BCBA9777}"/>
              </a:ext>
            </a:extLst>
          </p:cNvPr>
          <p:cNvSpPr>
            <a:spLocks noGrp="1"/>
          </p:cNvSpPr>
          <p:nvPr>
            <p:ph type="body" sz="quarter" idx="46"/>
          </p:nvPr>
        </p:nvSpPr>
        <p:spPr>
          <a:xfrm>
            <a:off x="8105170" y="4073394"/>
            <a:ext cx="1892555" cy="204276"/>
          </a:xfrm>
        </p:spPr>
        <p:txBody>
          <a:bodyPr>
            <a:noAutofit/>
          </a:bodyPr>
          <a:lstStyle/>
          <a:p>
            <a:r>
              <a:rPr lang="en-US" dirty="0"/>
              <a:t>CIPHER ABSTRACTION</a:t>
            </a:r>
            <a:endParaRPr lang="ru-RU" dirty="0"/>
          </a:p>
        </p:txBody>
      </p:sp>
      <p:sp>
        <p:nvSpPr>
          <p:cNvPr id="36" name="Text Placeholder 35">
            <a:extLst>
              <a:ext uri="{FF2B5EF4-FFF2-40B4-BE49-F238E27FC236}">
                <a16:creationId xmlns:a16="http://schemas.microsoft.com/office/drawing/2014/main" id="{1F3490A6-CE9A-4C91-9932-EEF33F6A61DE}"/>
              </a:ext>
            </a:extLst>
          </p:cNvPr>
          <p:cNvSpPr>
            <a:spLocks noGrp="1"/>
          </p:cNvSpPr>
          <p:nvPr>
            <p:ph type="body" sz="quarter" idx="47"/>
          </p:nvPr>
        </p:nvSpPr>
        <p:spPr>
          <a:xfrm>
            <a:off x="8105169" y="4275620"/>
            <a:ext cx="1892555" cy="204276"/>
          </a:xfrm>
        </p:spPr>
        <p:txBody>
          <a:bodyPr>
            <a:noAutofit/>
          </a:bodyPr>
          <a:lstStyle/>
          <a:p>
            <a:r>
              <a:rPr lang="en-US" sz="900" dirty="0"/>
              <a:t>Rebuild StrongBox for multiple ciphers</a:t>
            </a:r>
            <a:endParaRPr lang="ru-RU" sz="900" dirty="0"/>
          </a:p>
        </p:txBody>
      </p:sp>
      <p:sp>
        <p:nvSpPr>
          <p:cNvPr id="14" name="Text Placeholder 13">
            <a:extLst>
              <a:ext uri="{FF2B5EF4-FFF2-40B4-BE49-F238E27FC236}">
                <a16:creationId xmlns:a16="http://schemas.microsoft.com/office/drawing/2014/main" id="{18BD9AA2-DFE1-412D-BB95-7989BA1E6039}"/>
              </a:ext>
            </a:extLst>
          </p:cNvPr>
          <p:cNvSpPr>
            <a:spLocks noGrp="1"/>
          </p:cNvSpPr>
          <p:nvPr>
            <p:ph type="body" sz="quarter" idx="21"/>
          </p:nvPr>
        </p:nvSpPr>
        <p:spPr/>
        <p:txBody>
          <a:bodyPr/>
          <a:lstStyle/>
          <a:p>
            <a:r>
              <a:rPr lang="en-US" sz="3200" b="1" dirty="0">
                <a:solidFill>
                  <a:srgbClr val="00B050"/>
                </a:solidFill>
              </a:rPr>
              <a:t>✔</a:t>
            </a:r>
            <a:endParaRPr lang="ru-RU" dirty="0"/>
          </a:p>
        </p:txBody>
      </p:sp>
      <p:sp>
        <p:nvSpPr>
          <p:cNvPr id="31" name="Text Placeholder 30">
            <a:extLst>
              <a:ext uri="{FF2B5EF4-FFF2-40B4-BE49-F238E27FC236}">
                <a16:creationId xmlns:a16="http://schemas.microsoft.com/office/drawing/2014/main" id="{BB5D9C5D-1FCA-4D88-ADCB-481D203B8465}"/>
              </a:ext>
            </a:extLst>
          </p:cNvPr>
          <p:cNvSpPr>
            <a:spLocks noGrp="1"/>
          </p:cNvSpPr>
          <p:nvPr>
            <p:ph type="body" sz="quarter" idx="42"/>
          </p:nvPr>
        </p:nvSpPr>
        <p:spPr/>
        <p:txBody>
          <a:bodyPr>
            <a:normAutofit lnSpcReduction="10000"/>
          </a:bodyPr>
          <a:lstStyle/>
          <a:p>
            <a:r>
              <a:rPr lang="en-US" dirty="0"/>
              <a:t>PARETO CURVES</a:t>
            </a:r>
            <a:endParaRPr lang="ru-RU" dirty="0"/>
          </a:p>
          <a:p>
            <a:endParaRPr lang="ru-RU" dirty="0"/>
          </a:p>
        </p:txBody>
      </p:sp>
      <p:sp>
        <p:nvSpPr>
          <p:cNvPr id="32" name="Text Placeholder 31">
            <a:extLst>
              <a:ext uri="{FF2B5EF4-FFF2-40B4-BE49-F238E27FC236}">
                <a16:creationId xmlns:a16="http://schemas.microsoft.com/office/drawing/2014/main" id="{E15B9CEB-0CEB-4050-8317-0807EADC0F08}"/>
              </a:ext>
            </a:extLst>
          </p:cNvPr>
          <p:cNvSpPr>
            <a:spLocks noGrp="1"/>
          </p:cNvSpPr>
          <p:nvPr>
            <p:ph type="body" sz="quarter" idx="43"/>
          </p:nvPr>
        </p:nvSpPr>
        <p:spPr/>
        <p:txBody>
          <a:bodyPr>
            <a:normAutofit/>
          </a:bodyPr>
          <a:lstStyle/>
          <a:p>
            <a:r>
              <a:rPr lang="en-US" sz="900" dirty="0"/>
              <a:t>Characterize tradeoff space</a:t>
            </a:r>
            <a:endParaRPr lang="ru-RU" sz="900" dirty="0"/>
          </a:p>
          <a:p>
            <a:endParaRPr lang="ru-RU" sz="900" dirty="0"/>
          </a:p>
        </p:txBody>
      </p:sp>
      <p:sp>
        <p:nvSpPr>
          <p:cNvPr id="15" name="Text Placeholder 14">
            <a:extLst>
              <a:ext uri="{FF2B5EF4-FFF2-40B4-BE49-F238E27FC236}">
                <a16:creationId xmlns:a16="http://schemas.microsoft.com/office/drawing/2014/main" id="{CDDFF132-912B-4B2B-B3E5-D1AB199B58C1}"/>
              </a:ext>
            </a:extLst>
          </p:cNvPr>
          <p:cNvSpPr>
            <a:spLocks noGrp="1"/>
          </p:cNvSpPr>
          <p:nvPr>
            <p:ph type="body" sz="quarter" idx="22"/>
          </p:nvPr>
        </p:nvSpPr>
        <p:spPr/>
        <p:txBody>
          <a:bodyPr>
            <a:noAutofit/>
          </a:bodyPr>
          <a:lstStyle/>
          <a:p>
            <a:pPr lvl="0"/>
            <a:r>
              <a:rPr lang="en-US" sz="1600" b="1" dirty="0">
                <a:solidFill>
                  <a:srgbClr val="00B050"/>
                </a:solidFill>
              </a:rPr>
              <a:t>NOW</a:t>
            </a:r>
            <a:endParaRPr lang="ru-RU" sz="1600" dirty="0"/>
          </a:p>
        </p:txBody>
      </p:sp>
      <p:sp>
        <p:nvSpPr>
          <p:cNvPr id="33" name="Text Placeholder 32">
            <a:extLst>
              <a:ext uri="{FF2B5EF4-FFF2-40B4-BE49-F238E27FC236}">
                <a16:creationId xmlns:a16="http://schemas.microsoft.com/office/drawing/2014/main" id="{97AEBAB8-BDEB-4E4A-B443-829D3C340CA6}"/>
              </a:ext>
            </a:extLst>
          </p:cNvPr>
          <p:cNvSpPr>
            <a:spLocks noGrp="1"/>
          </p:cNvSpPr>
          <p:nvPr>
            <p:ph type="body" sz="quarter" idx="44"/>
          </p:nvPr>
        </p:nvSpPr>
        <p:spPr/>
        <p:txBody>
          <a:bodyPr>
            <a:normAutofit lnSpcReduction="10000"/>
          </a:bodyPr>
          <a:lstStyle/>
          <a:p>
            <a:r>
              <a:rPr lang="en-US" dirty="0"/>
              <a:t>CIPHER SWITCHING</a:t>
            </a:r>
            <a:endParaRPr lang="ru-RU" dirty="0"/>
          </a:p>
        </p:txBody>
      </p:sp>
      <p:sp>
        <p:nvSpPr>
          <p:cNvPr id="34" name="Text Placeholder 33">
            <a:extLst>
              <a:ext uri="{FF2B5EF4-FFF2-40B4-BE49-F238E27FC236}">
                <a16:creationId xmlns:a16="http://schemas.microsoft.com/office/drawing/2014/main" id="{B46FA574-2C1D-466A-8970-8B2776FA33DF}"/>
              </a:ext>
            </a:extLst>
          </p:cNvPr>
          <p:cNvSpPr>
            <a:spLocks noGrp="1"/>
          </p:cNvSpPr>
          <p:nvPr>
            <p:ph type="body" sz="quarter" idx="45"/>
          </p:nvPr>
        </p:nvSpPr>
        <p:spPr>
          <a:xfrm>
            <a:off x="5000999" y="4264761"/>
            <a:ext cx="2581491" cy="263285"/>
          </a:xfrm>
        </p:spPr>
        <p:txBody>
          <a:bodyPr>
            <a:normAutofit/>
          </a:bodyPr>
          <a:lstStyle/>
          <a:p>
            <a:r>
              <a:rPr lang="en-US" sz="900" dirty="0"/>
              <a:t>Implement and experiment with switch strategies</a:t>
            </a:r>
            <a:endParaRPr lang="ru-RU" sz="900" dirty="0"/>
          </a:p>
        </p:txBody>
      </p:sp>
      <p:sp>
        <p:nvSpPr>
          <p:cNvPr id="12" name="Text Placeholder 11">
            <a:extLst>
              <a:ext uri="{FF2B5EF4-FFF2-40B4-BE49-F238E27FC236}">
                <a16:creationId xmlns:a16="http://schemas.microsoft.com/office/drawing/2014/main" id="{0950DBC3-6438-47ED-BA7E-BBD7E08290D1}"/>
              </a:ext>
            </a:extLst>
          </p:cNvPr>
          <p:cNvSpPr>
            <a:spLocks noGrp="1"/>
          </p:cNvSpPr>
          <p:nvPr>
            <p:ph type="body" sz="quarter" idx="19"/>
          </p:nvPr>
        </p:nvSpPr>
        <p:spPr>
          <a:xfrm>
            <a:off x="4414968" y="2914158"/>
            <a:ext cx="1044000" cy="1044000"/>
          </a:xfrm>
        </p:spPr>
        <p:txBody>
          <a:bodyPr>
            <a:noAutofit/>
          </a:bodyPr>
          <a:lstStyle/>
          <a:p>
            <a:r>
              <a:rPr lang="en-US" sz="1400" dirty="0"/>
              <a:t>4/2019</a:t>
            </a:r>
            <a:endParaRPr lang="ru-RU" sz="1400" dirty="0"/>
          </a:p>
        </p:txBody>
      </p:sp>
      <p:sp>
        <p:nvSpPr>
          <p:cNvPr id="29" name="Text Placeholder 28">
            <a:extLst>
              <a:ext uri="{FF2B5EF4-FFF2-40B4-BE49-F238E27FC236}">
                <a16:creationId xmlns:a16="http://schemas.microsoft.com/office/drawing/2014/main" id="{71435C51-CB8E-41E5-8C00-34ADCC273A32}"/>
              </a:ext>
            </a:extLst>
          </p:cNvPr>
          <p:cNvSpPr>
            <a:spLocks noGrp="1"/>
          </p:cNvSpPr>
          <p:nvPr>
            <p:ph type="body" sz="quarter" idx="40"/>
          </p:nvPr>
        </p:nvSpPr>
        <p:spPr>
          <a:xfrm>
            <a:off x="3951450" y="2505648"/>
            <a:ext cx="1845878" cy="204276"/>
          </a:xfrm>
        </p:spPr>
        <p:txBody>
          <a:bodyPr>
            <a:noAutofit/>
          </a:bodyPr>
          <a:lstStyle/>
          <a:p>
            <a:r>
              <a:rPr lang="en-US" dirty="0"/>
              <a:t>USE CASE STUDIES</a:t>
            </a:r>
            <a:endParaRPr lang="ru-RU" dirty="0"/>
          </a:p>
        </p:txBody>
      </p:sp>
      <p:sp>
        <p:nvSpPr>
          <p:cNvPr id="30" name="Text Placeholder 29">
            <a:extLst>
              <a:ext uri="{FF2B5EF4-FFF2-40B4-BE49-F238E27FC236}">
                <a16:creationId xmlns:a16="http://schemas.microsoft.com/office/drawing/2014/main" id="{946F0E31-A00A-4287-813C-109216A59865}"/>
              </a:ext>
            </a:extLst>
          </p:cNvPr>
          <p:cNvSpPr>
            <a:spLocks noGrp="1"/>
          </p:cNvSpPr>
          <p:nvPr>
            <p:ph type="body" sz="quarter" idx="41"/>
          </p:nvPr>
        </p:nvSpPr>
        <p:spPr>
          <a:xfrm>
            <a:off x="4071197" y="2697623"/>
            <a:ext cx="1726129" cy="176047"/>
          </a:xfrm>
        </p:spPr>
        <p:txBody>
          <a:bodyPr>
            <a:normAutofit/>
          </a:bodyPr>
          <a:lstStyle/>
          <a:p>
            <a:r>
              <a:rPr lang="en-US" sz="900" dirty="0"/>
              <a:t>Study key tradeoff use cases</a:t>
            </a:r>
            <a:endParaRPr lang="ru-RU" sz="900" dirty="0"/>
          </a:p>
        </p:txBody>
      </p:sp>
      <p:sp>
        <p:nvSpPr>
          <p:cNvPr id="95" name="Text Placeholder 94">
            <a:extLst>
              <a:ext uri="{FF2B5EF4-FFF2-40B4-BE49-F238E27FC236}">
                <a16:creationId xmlns:a16="http://schemas.microsoft.com/office/drawing/2014/main" id="{7C0ECD94-A4CB-4FB7-A7F7-AA32C0ED85DB}"/>
              </a:ext>
            </a:extLst>
          </p:cNvPr>
          <p:cNvSpPr>
            <a:spLocks noGrp="1"/>
          </p:cNvSpPr>
          <p:nvPr>
            <p:ph type="body" sz="quarter" idx="29"/>
          </p:nvPr>
        </p:nvSpPr>
        <p:spPr/>
        <p:txBody>
          <a:bodyPr/>
          <a:lstStyle/>
          <a:p>
            <a:r>
              <a:rPr lang="en-US" dirty="0"/>
              <a:t>SB III</a:t>
            </a:r>
          </a:p>
        </p:txBody>
      </p:sp>
      <p:sp>
        <p:nvSpPr>
          <p:cNvPr id="16" name="Text Placeholder 15">
            <a:extLst>
              <a:ext uri="{FF2B5EF4-FFF2-40B4-BE49-F238E27FC236}">
                <a16:creationId xmlns:a16="http://schemas.microsoft.com/office/drawing/2014/main" id="{5E0624EF-8210-444B-9BC7-2C144038C2FB}"/>
              </a:ext>
            </a:extLst>
          </p:cNvPr>
          <p:cNvSpPr>
            <a:spLocks noGrp="1"/>
          </p:cNvSpPr>
          <p:nvPr>
            <p:ph type="body" sz="quarter" idx="23"/>
          </p:nvPr>
        </p:nvSpPr>
        <p:spPr/>
        <p:txBody>
          <a:bodyPr>
            <a:normAutofit/>
          </a:bodyPr>
          <a:lstStyle/>
          <a:p>
            <a:pPr lvl="0"/>
            <a:r>
              <a:rPr lang="en-US" sz="1400" b="1" dirty="0">
                <a:solidFill>
                  <a:srgbClr val="00B050"/>
                </a:solidFill>
              </a:rPr>
              <a:t>NOW</a:t>
            </a:r>
            <a:endParaRPr lang="ru-RU" sz="1400" dirty="0"/>
          </a:p>
        </p:txBody>
      </p:sp>
      <p:sp>
        <p:nvSpPr>
          <p:cNvPr id="37" name="Text Placeholder 36">
            <a:extLst>
              <a:ext uri="{FF2B5EF4-FFF2-40B4-BE49-F238E27FC236}">
                <a16:creationId xmlns:a16="http://schemas.microsoft.com/office/drawing/2014/main" id="{DF4A9D67-1B01-4CF8-AC0D-C7E518691F63}"/>
              </a:ext>
            </a:extLst>
          </p:cNvPr>
          <p:cNvSpPr>
            <a:spLocks noGrp="1"/>
          </p:cNvSpPr>
          <p:nvPr>
            <p:ph type="body" sz="quarter" idx="48"/>
          </p:nvPr>
        </p:nvSpPr>
        <p:spPr/>
        <p:txBody>
          <a:bodyPr>
            <a:normAutofit lnSpcReduction="10000"/>
          </a:bodyPr>
          <a:lstStyle/>
          <a:p>
            <a:r>
              <a:rPr lang="en-US" dirty="0"/>
              <a:t>INITIAL RESEARCH</a:t>
            </a:r>
            <a:endParaRPr lang="ru-RU" dirty="0"/>
          </a:p>
        </p:txBody>
      </p:sp>
      <p:sp>
        <p:nvSpPr>
          <p:cNvPr id="38" name="Text Placeholder 37">
            <a:extLst>
              <a:ext uri="{FF2B5EF4-FFF2-40B4-BE49-F238E27FC236}">
                <a16:creationId xmlns:a16="http://schemas.microsoft.com/office/drawing/2014/main" id="{D7DFA977-B8C8-428F-BA2B-EFF078C726CF}"/>
              </a:ext>
            </a:extLst>
          </p:cNvPr>
          <p:cNvSpPr>
            <a:spLocks noGrp="1"/>
          </p:cNvSpPr>
          <p:nvPr>
            <p:ph type="body" sz="quarter" idx="49"/>
          </p:nvPr>
        </p:nvSpPr>
        <p:spPr/>
        <p:txBody>
          <a:bodyPr>
            <a:normAutofit fontScale="92500"/>
          </a:bodyPr>
          <a:lstStyle/>
          <a:p>
            <a:r>
              <a:rPr lang="en-US" dirty="0"/>
              <a:t>Literature review and organization</a:t>
            </a:r>
            <a:endParaRPr lang="ru-RU" dirty="0"/>
          </a:p>
        </p:txBody>
      </p:sp>
      <p:sp>
        <p:nvSpPr>
          <p:cNvPr id="18" name="Text Placeholder 17">
            <a:extLst>
              <a:ext uri="{FF2B5EF4-FFF2-40B4-BE49-F238E27FC236}">
                <a16:creationId xmlns:a16="http://schemas.microsoft.com/office/drawing/2014/main" id="{7073D15E-3E59-4781-BA50-8D741A373A3B}"/>
              </a:ext>
            </a:extLst>
          </p:cNvPr>
          <p:cNvSpPr>
            <a:spLocks noGrp="1"/>
          </p:cNvSpPr>
          <p:nvPr>
            <p:ph type="body" sz="quarter" idx="26"/>
          </p:nvPr>
        </p:nvSpPr>
        <p:spPr/>
        <p:txBody>
          <a:bodyPr>
            <a:normAutofit/>
          </a:bodyPr>
          <a:lstStyle/>
          <a:p>
            <a:pPr lvl="0"/>
            <a:r>
              <a:rPr lang="en-US" sz="1400" dirty="0"/>
              <a:t>6/2019</a:t>
            </a:r>
            <a:endParaRPr lang="ru-RU" sz="1400" dirty="0"/>
          </a:p>
        </p:txBody>
      </p:sp>
      <p:sp>
        <p:nvSpPr>
          <p:cNvPr id="41" name="Text Placeholder 40">
            <a:extLst>
              <a:ext uri="{FF2B5EF4-FFF2-40B4-BE49-F238E27FC236}">
                <a16:creationId xmlns:a16="http://schemas.microsoft.com/office/drawing/2014/main" id="{D183E534-6B6A-4814-BF59-57A6E38C5B02}"/>
              </a:ext>
            </a:extLst>
          </p:cNvPr>
          <p:cNvSpPr>
            <a:spLocks noGrp="1"/>
          </p:cNvSpPr>
          <p:nvPr>
            <p:ph type="body" sz="quarter" idx="52"/>
          </p:nvPr>
        </p:nvSpPr>
        <p:spPr/>
        <p:txBody>
          <a:bodyPr>
            <a:normAutofit lnSpcReduction="10000"/>
          </a:bodyPr>
          <a:lstStyle/>
          <a:p>
            <a:r>
              <a:rPr lang="en-US" dirty="0"/>
              <a:t>FORMALIZATION</a:t>
            </a:r>
            <a:endParaRPr lang="ru-RU" dirty="0"/>
          </a:p>
        </p:txBody>
      </p:sp>
      <p:sp>
        <p:nvSpPr>
          <p:cNvPr id="42" name="Text Placeholder 41">
            <a:extLst>
              <a:ext uri="{FF2B5EF4-FFF2-40B4-BE49-F238E27FC236}">
                <a16:creationId xmlns:a16="http://schemas.microsoft.com/office/drawing/2014/main" id="{075CE6EC-954F-4DE1-BFD8-21E7D92FDE17}"/>
              </a:ext>
            </a:extLst>
          </p:cNvPr>
          <p:cNvSpPr>
            <a:spLocks noGrp="1"/>
          </p:cNvSpPr>
          <p:nvPr>
            <p:ph type="body" sz="quarter" idx="53"/>
          </p:nvPr>
        </p:nvSpPr>
        <p:spPr>
          <a:xfrm>
            <a:off x="5164856" y="6309786"/>
            <a:ext cx="2232559" cy="204276"/>
          </a:xfrm>
        </p:spPr>
        <p:txBody>
          <a:bodyPr>
            <a:noAutofit/>
          </a:bodyPr>
          <a:lstStyle/>
          <a:p>
            <a:r>
              <a:rPr lang="en-US" sz="900" dirty="0"/>
              <a:t>Constructing a useful theoretical framework</a:t>
            </a:r>
            <a:endParaRPr lang="ru-RU" sz="900" dirty="0"/>
          </a:p>
        </p:txBody>
      </p:sp>
      <p:sp>
        <p:nvSpPr>
          <p:cNvPr id="17" name="Text Placeholder 16">
            <a:extLst>
              <a:ext uri="{FF2B5EF4-FFF2-40B4-BE49-F238E27FC236}">
                <a16:creationId xmlns:a16="http://schemas.microsoft.com/office/drawing/2014/main" id="{FACEF7EF-E8CB-4008-A749-3586789460E1}"/>
              </a:ext>
            </a:extLst>
          </p:cNvPr>
          <p:cNvSpPr>
            <a:spLocks noGrp="1"/>
          </p:cNvSpPr>
          <p:nvPr>
            <p:ph type="body" sz="quarter" idx="25"/>
          </p:nvPr>
        </p:nvSpPr>
        <p:spPr/>
        <p:txBody>
          <a:bodyPr>
            <a:normAutofit/>
          </a:bodyPr>
          <a:lstStyle/>
          <a:p>
            <a:pPr lvl="0"/>
            <a:r>
              <a:rPr lang="en-US" sz="1400" dirty="0"/>
              <a:t>8/2019</a:t>
            </a:r>
            <a:endParaRPr lang="ru-RU" sz="1400" dirty="0"/>
          </a:p>
        </p:txBody>
      </p:sp>
      <p:sp>
        <p:nvSpPr>
          <p:cNvPr id="39" name="Text Placeholder 38">
            <a:extLst>
              <a:ext uri="{FF2B5EF4-FFF2-40B4-BE49-F238E27FC236}">
                <a16:creationId xmlns:a16="http://schemas.microsoft.com/office/drawing/2014/main" id="{96FA5D30-6CB0-4EEA-AB74-670C4C1A6E09}"/>
              </a:ext>
            </a:extLst>
          </p:cNvPr>
          <p:cNvSpPr>
            <a:spLocks noGrp="1"/>
          </p:cNvSpPr>
          <p:nvPr>
            <p:ph type="body" sz="quarter" idx="50"/>
          </p:nvPr>
        </p:nvSpPr>
        <p:spPr/>
        <p:txBody>
          <a:bodyPr>
            <a:normAutofit lnSpcReduction="10000"/>
          </a:bodyPr>
          <a:lstStyle/>
          <a:p>
            <a:r>
              <a:rPr lang="en-US" dirty="0"/>
              <a:t>MODEL EVALUATION</a:t>
            </a:r>
            <a:endParaRPr lang="ru-RU" dirty="0"/>
          </a:p>
        </p:txBody>
      </p:sp>
      <p:sp>
        <p:nvSpPr>
          <p:cNvPr id="40" name="Text Placeholder 39">
            <a:extLst>
              <a:ext uri="{FF2B5EF4-FFF2-40B4-BE49-F238E27FC236}">
                <a16:creationId xmlns:a16="http://schemas.microsoft.com/office/drawing/2014/main" id="{2439FE52-3A9A-43A5-9827-31AEC68BEE7A}"/>
              </a:ext>
            </a:extLst>
          </p:cNvPr>
          <p:cNvSpPr>
            <a:spLocks noGrp="1"/>
          </p:cNvSpPr>
          <p:nvPr>
            <p:ph type="body" sz="quarter" idx="51"/>
          </p:nvPr>
        </p:nvSpPr>
        <p:spPr>
          <a:xfrm>
            <a:off x="6652929" y="4758610"/>
            <a:ext cx="1939968" cy="140196"/>
          </a:xfrm>
        </p:spPr>
        <p:txBody>
          <a:bodyPr>
            <a:noAutofit/>
          </a:bodyPr>
          <a:lstStyle/>
          <a:p>
            <a:r>
              <a:rPr lang="en-US" sz="900" dirty="0"/>
              <a:t>Assess and refine security models</a:t>
            </a:r>
            <a:endParaRPr lang="ru-RU" sz="900" dirty="0"/>
          </a:p>
        </p:txBody>
      </p:sp>
      <p:sp>
        <p:nvSpPr>
          <p:cNvPr id="46"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p:txBody>
          <a:bodyPr>
            <a:normAutofit/>
          </a:bodyPr>
          <a:lstStyle/>
          <a:p>
            <a:pPr lvl="0"/>
            <a:r>
              <a:rPr lang="en-US" sz="1400" dirty="0"/>
              <a:t>12/2019</a:t>
            </a:r>
            <a:endParaRPr lang="ru-RU" sz="1400" dirty="0"/>
          </a:p>
        </p:txBody>
      </p:sp>
      <p:sp>
        <p:nvSpPr>
          <p:cNvPr id="43"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a:xfrm>
            <a:off x="8107656" y="6121335"/>
            <a:ext cx="1892555" cy="204276"/>
          </a:xfrm>
        </p:spPr>
        <p:txBody>
          <a:bodyPr>
            <a:noAutofit/>
          </a:bodyPr>
          <a:lstStyle/>
          <a:p>
            <a:r>
              <a:rPr lang="en-US" dirty="0"/>
              <a:t>CRYPTANALYSIS</a:t>
            </a:r>
            <a:endParaRPr lang="ru-RU" dirty="0"/>
          </a:p>
        </p:txBody>
      </p:sp>
      <p:sp>
        <p:nvSpPr>
          <p:cNvPr id="44" name="Text Placeholder 43">
            <a:extLst>
              <a:ext uri="{FF2B5EF4-FFF2-40B4-BE49-F238E27FC236}">
                <a16:creationId xmlns:a16="http://schemas.microsoft.com/office/drawing/2014/main" id="{00E93532-CE49-4B9B-B7CE-189B4CACB360}"/>
              </a:ext>
            </a:extLst>
          </p:cNvPr>
          <p:cNvSpPr>
            <a:spLocks noGrp="1"/>
          </p:cNvSpPr>
          <p:nvPr>
            <p:ph type="body" sz="quarter" idx="55"/>
          </p:nvPr>
        </p:nvSpPr>
        <p:spPr>
          <a:xfrm>
            <a:off x="7943715" y="6322835"/>
            <a:ext cx="2124210" cy="182063"/>
          </a:xfrm>
        </p:spPr>
        <p:txBody>
          <a:bodyPr>
            <a:noAutofit/>
          </a:bodyPr>
          <a:lstStyle/>
          <a:p>
            <a:r>
              <a:rPr lang="en-US" sz="900" dirty="0"/>
              <a:t>StrongBox compared to other constructions</a:t>
            </a:r>
            <a:endParaRPr lang="ru-RU" sz="900" dirty="0"/>
          </a:p>
        </p:txBody>
      </p:sp>
      <p:sp>
        <p:nvSpPr>
          <p:cNvPr id="48" name="Text Placeholder 47">
            <a:extLst>
              <a:ext uri="{FF2B5EF4-FFF2-40B4-BE49-F238E27FC236}">
                <a16:creationId xmlns:a16="http://schemas.microsoft.com/office/drawing/2014/main" id="{80356F4D-EF6F-4CA4-9F12-1144AB06B635}"/>
              </a:ext>
            </a:extLst>
          </p:cNvPr>
          <p:cNvSpPr>
            <a:spLocks noGrp="1"/>
          </p:cNvSpPr>
          <p:nvPr>
            <p:ph type="body" sz="quarter" idx="58"/>
          </p:nvPr>
        </p:nvSpPr>
        <p:spPr/>
        <p:txBody>
          <a:bodyPr/>
          <a:lstStyle/>
          <a:p>
            <a:r>
              <a:rPr lang="en-US" dirty="0"/>
              <a:t>!</a:t>
            </a:r>
            <a:endParaRPr lang="ru-RU" dirty="0"/>
          </a:p>
        </p:txBody>
      </p:sp>
      <p:pic>
        <p:nvPicPr>
          <p:cNvPr id="57" name="Picture 56" descr="A screenshot of a cell phone&#10;&#10;Description generated with high confidence">
            <a:extLst>
              <a:ext uri="{FF2B5EF4-FFF2-40B4-BE49-F238E27FC236}">
                <a16:creationId xmlns:a16="http://schemas.microsoft.com/office/drawing/2014/main" id="{7B6E2FCC-49F4-4EBB-B3DF-A7B2655D1C1D}"/>
              </a:ext>
            </a:extLst>
          </p:cNvPr>
          <p:cNvPicPr>
            <a:picLocks noChangeAspect="1"/>
          </p:cNvPicPr>
          <p:nvPr/>
        </p:nvPicPr>
        <p:blipFill rotWithShape="1">
          <a:blip r:embed="rId3"/>
          <a:srcRect r="2153"/>
          <a:stretch/>
        </p:blipFill>
        <p:spPr>
          <a:xfrm>
            <a:off x="243598" y="2860822"/>
            <a:ext cx="610970" cy="624412"/>
          </a:xfrm>
          <a:prstGeom prst="rect">
            <a:avLst/>
          </a:prstGeom>
        </p:spPr>
      </p:pic>
      <p:pic>
        <p:nvPicPr>
          <p:cNvPr id="58" name="Picture 57" descr="A picture containing object, clock&#10;&#10;Description generated with very high confidence">
            <a:extLst>
              <a:ext uri="{FF2B5EF4-FFF2-40B4-BE49-F238E27FC236}">
                <a16:creationId xmlns:a16="http://schemas.microsoft.com/office/drawing/2014/main" id="{74A000E9-6801-42A3-B5FC-0C13F2D85972}"/>
              </a:ext>
            </a:extLst>
          </p:cNvPr>
          <p:cNvPicPr>
            <a:picLocks noChangeAspect="1"/>
          </p:cNvPicPr>
          <p:nvPr/>
        </p:nvPicPr>
        <p:blipFill rotWithShape="1">
          <a:blip r:embed="rId4"/>
          <a:srcRect r="83879"/>
          <a:stretch/>
        </p:blipFill>
        <p:spPr>
          <a:xfrm>
            <a:off x="243597" y="3687152"/>
            <a:ext cx="610971" cy="757997"/>
          </a:xfrm>
          <a:prstGeom prst="rect">
            <a:avLst/>
          </a:prstGeom>
          <a:solidFill>
            <a:srgbClr val="000000"/>
          </a:solidFill>
        </p:spPr>
      </p:pic>
      <p:pic>
        <p:nvPicPr>
          <p:cNvPr id="1026" name="Picture 2" descr="Image result for nsf logo">
            <a:extLst>
              <a:ext uri="{FF2B5EF4-FFF2-40B4-BE49-F238E27FC236}">
                <a16:creationId xmlns:a16="http://schemas.microsoft.com/office/drawing/2014/main" id="{748483B9-57EE-443D-BCFE-CD25F5372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938" y="4647067"/>
            <a:ext cx="732288" cy="73352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D4CE4F5-F697-40A9-A2C9-291E48AAF253}"/>
              </a:ext>
            </a:extLst>
          </p:cNvPr>
          <p:cNvSpPr>
            <a:spLocks noGrp="1"/>
          </p:cNvSpPr>
          <p:nvPr>
            <p:ph type="sldNum" sz="quarter" idx="12"/>
          </p:nvPr>
        </p:nvSpPr>
        <p:spPr/>
        <p:txBody>
          <a:bodyPr/>
          <a:lstStyle/>
          <a:p>
            <a:fld id="{93C1428B-5ACF-4E79-A091-05E2328DA75D}" type="slidenum">
              <a:rPr lang="ru-RU" smtClean="0"/>
              <a:t>101</a:t>
            </a:fld>
            <a:endParaRPr lang="ru-RU"/>
          </a:p>
        </p:txBody>
      </p:sp>
    </p:spTree>
    <p:extLst>
      <p:ext uri="{BB962C8B-B14F-4D97-AF65-F5344CB8AC3E}">
        <p14:creationId xmlns:p14="http://schemas.microsoft.com/office/powerpoint/2010/main" val="25771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500"/>
                                        <p:tgtEl>
                                          <p:spTgt spid="2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fade">
                                      <p:cBhvr>
                                        <p:cTn id="16" dur="500"/>
                                        <p:tgtEl>
                                          <p:spTgt spid="2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bg/>
                                          </p:spTgt>
                                        </p:tgtEl>
                                        <p:attrNameLst>
                                          <p:attrName>style.visibility</p:attrName>
                                        </p:attrNameLst>
                                      </p:cBhvr>
                                      <p:to>
                                        <p:strVal val="visible"/>
                                      </p:to>
                                    </p:set>
                                    <p:animEffect transition="in" filter="fade">
                                      <p:cBhvr>
                                        <p:cTn id="19" dur="500"/>
                                        <p:tgtEl>
                                          <p:spTgt spid="11">
                                            <p:bg/>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Effect transition="in" filter="fade">
                                      <p:cBhvr>
                                        <p:cTn id="25" dur="500"/>
                                        <p:tgtEl>
                                          <p:spTgt spid="2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xEl>
                                              <p:pRg st="0" end="0"/>
                                            </p:txEl>
                                          </p:spTgt>
                                        </p:tgtEl>
                                        <p:attrNameLst>
                                          <p:attrName>style.visibility</p:attrName>
                                        </p:attrNameLst>
                                      </p:cBhvr>
                                      <p:to>
                                        <p:strVal val="visible"/>
                                      </p:to>
                                    </p:set>
                                    <p:animEffect transition="in" filter="fade">
                                      <p:cBhvr>
                                        <p:cTn id="28" dur="500"/>
                                        <p:tgtEl>
                                          <p:spTgt spid="24">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bg/>
                                          </p:spTgt>
                                        </p:tgtEl>
                                        <p:attrNameLst>
                                          <p:attrName>style.visibility</p:attrName>
                                        </p:attrNameLst>
                                      </p:cBhvr>
                                      <p:to>
                                        <p:strVal val="visible"/>
                                      </p:to>
                                    </p:set>
                                    <p:animEffect transition="in" filter="fade">
                                      <p:cBhvr>
                                        <p:cTn id="31" dur="500"/>
                                        <p:tgtEl>
                                          <p:spTgt spid="10">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500"/>
                                        <p:tgtEl>
                                          <p:spTgt spid="10">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fade">
                                      <p:cBhvr>
                                        <p:cTn id="40" dur="500"/>
                                        <p:tgtEl>
                                          <p:spTgt spid="26">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bg/>
                                          </p:spTgt>
                                        </p:tgtEl>
                                        <p:attrNameLst>
                                          <p:attrName>style.visibility</p:attrName>
                                        </p:attrNameLst>
                                      </p:cBhvr>
                                      <p:to>
                                        <p:strVal val="visible"/>
                                      </p:to>
                                    </p:set>
                                    <p:animEffect transition="in" filter="fade">
                                      <p:cBhvr>
                                        <p:cTn id="43" dur="500"/>
                                        <p:tgtEl>
                                          <p:spTgt spid="9">
                                            <p:bg/>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xEl>
                                              <p:pRg st="0" end="0"/>
                                            </p:txEl>
                                          </p:spTgt>
                                        </p:tgtEl>
                                        <p:attrNameLst>
                                          <p:attrName>style.visibility</p:attrName>
                                        </p:attrNameLst>
                                      </p:cBhvr>
                                      <p:to>
                                        <p:strVal val="visible"/>
                                      </p:to>
                                    </p:set>
                                    <p:animEffect transition="in" filter="fade">
                                      <p:cBhvr>
                                        <p:cTn id="46" dur="500"/>
                                        <p:tgtEl>
                                          <p:spTgt spid="9">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fade">
                                      <p:cBhvr>
                                        <p:cTn id="49" dur="500"/>
                                        <p:tgtEl>
                                          <p:spTgt spid="27">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xEl>
                                              <p:pRg st="0" end="0"/>
                                            </p:txEl>
                                          </p:spTgt>
                                        </p:tgtEl>
                                        <p:attrNameLst>
                                          <p:attrName>style.visibility</p:attrName>
                                        </p:attrNameLst>
                                      </p:cBhvr>
                                      <p:to>
                                        <p:strVal val="visible"/>
                                      </p:to>
                                    </p:set>
                                    <p:animEffect transition="in" filter="fade">
                                      <p:cBhvr>
                                        <p:cTn id="52" dur="500"/>
                                        <p:tgtEl>
                                          <p:spTgt spid="2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bg/>
                                          </p:spTgt>
                                        </p:tgtEl>
                                        <p:attrNameLst>
                                          <p:attrName>style.visibility</p:attrName>
                                        </p:attrNameLst>
                                      </p:cBhvr>
                                      <p:to>
                                        <p:strVal val="visible"/>
                                      </p:to>
                                    </p:set>
                                    <p:animEffect transition="in" filter="fade">
                                      <p:cBhvr>
                                        <p:cTn id="57" dur="500"/>
                                        <p:tgtEl>
                                          <p:spTgt spid="13">
                                            <p:bg/>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xEl>
                                              <p:pRg st="0" end="0"/>
                                            </p:txEl>
                                          </p:spTgt>
                                        </p:tgtEl>
                                        <p:attrNameLst>
                                          <p:attrName>style.visibility</p:attrName>
                                        </p:attrNameLst>
                                      </p:cBhvr>
                                      <p:to>
                                        <p:strVal val="visible"/>
                                      </p:to>
                                    </p:set>
                                    <p:animEffect transition="in" filter="fade">
                                      <p:cBhvr>
                                        <p:cTn id="60" dur="500"/>
                                        <p:tgtEl>
                                          <p:spTgt spid="13">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xEl>
                                              <p:pRg st="0" end="0"/>
                                            </p:txEl>
                                          </p:spTgt>
                                        </p:tgtEl>
                                        <p:attrNameLst>
                                          <p:attrName>style.visibility</p:attrName>
                                        </p:attrNameLst>
                                      </p:cBhvr>
                                      <p:to>
                                        <p:strVal val="visible"/>
                                      </p:to>
                                    </p:set>
                                    <p:animEffect transition="in" filter="fade">
                                      <p:cBhvr>
                                        <p:cTn id="63" dur="500"/>
                                        <p:tgtEl>
                                          <p:spTgt spid="35">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xEl>
                                              <p:pRg st="0" end="0"/>
                                            </p:txEl>
                                          </p:spTgt>
                                        </p:tgtEl>
                                        <p:attrNameLst>
                                          <p:attrName>style.visibility</p:attrName>
                                        </p:attrNameLst>
                                      </p:cBhvr>
                                      <p:to>
                                        <p:strVal val="visible"/>
                                      </p:to>
                                    </p:set>
                                    <p:animEffect transition="in" filter="fade">
                                      <p:cBhvr>
                                        <p:cTn id="66" dur="500"/>
                                        <p:tgtEl>
                                          <p:spTgt spid="36">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
                                            <p:bg/>
                                          </p:spTgt>
                                        </p:tgtEl>
                                        <p:attrNameLst>
                                          <p:attrName>style.visibility</p:attrName>
                                        </p:attrNameLst>
                                      </p:cBhvr>
                                      <p:to>
                                        <p:strVal val="visible"/>
                                      </p:to>
                                    </p:set>
                                    <p:animEffect transition="in" filter="fade">
                                      <p:cBhvr>
                                        <p:cTn id="69" dur="500"/>
                                        <p:tgtEl>
                                          <p:spTgt spid="14">
                                            <p:bg/>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
                                            <p:txEl>
                                              <p:pRg st="0" end="0"/>
                                            </p:txEl>
                                          </p:spTgt>
                                        </p:tgtEl>
                                        <p:attrNameLst>
                                          <p:attrName>style.visibility</p:attrName>
                                        </p:attrNameLst>
                                      </p:cBhvr>
                                      <p:to>
                                        <p:strVal val="visible"/>
                                      </p:to>
                                    </p:set>
                                    <p:animEffect transition="in" filter="fade">
                                      <p:cBhvr>
                                        <p:cTn id="72" dur="500"/>
                                        <p:tgtEl>
                                          <p:spTgt spid="14">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1">
                                            <p:txEl>
                                              <p:pRg st="0" end="0"/>
                                            </p:txEl>
                                          </p:spTgt>
                                        </p:tgtEl>
                                        <p:attrNameLst>
                                          <p:attrName>style.visibility</p:attrName>
                                        </p:attrNameLst>
                                      </p:cBhvr>
                                      <p:to>
                                        <p:strVal val="visible"/>
                                      </p:to>
                                    </p:set>
                                    <p:animEffect transition="in" filter="fade">
                                      <p:cBhvr>
                                        <p:cTn id="75" dur="500"/>
                                        <p:tgtEl>
                                          <p:spTgt spid="31">
                                            <p:txEl>
                                              <p:pRg st="0" end="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2">
                                            <p:txEl>
                                              <p:pRg st="0" end="0"/>
                                            </p:txEl>
                                          </p:spTgt>
                                        </p:tgtEl>
                                        <p:attrNameLst>
                                          <p:attrName>style.visibility</p:attrName>
                                        </p:attrNameLst>
                                      </p:cBhvr>
                                      <p:to>
                                        <p:strVal val="visible"/>
                                      </p:to>
                                    </p:set>
                                    <p:animEffect transition="in" filter="fade">
                                      <p:cBhvr>
                                        <p:cTn id="78" dur="500"/>
                                        <p:tgtEl>
                                          <p:spTgt spid="32">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
                                            <p:bg/>
                                          </p:spTgt>
                                        </p:tgtEl>
                                        <p:attrNameLst>
                                          <p:attrName>style.visibility</p:attrName>
                                        </p:attrNameLst>
                                      </p:cBhvr>
                                      <p:to>
                                        <p:strVal val="visible"/>
                                      </p:to>
                                    </p:set>
                                    <p:animEffect transition="in" filter="fade">
                                      <p:cBhvr>
                                        <p:cTn id="81" dur="500"/>
                                        <p:tgtEl>
                                          <p:spTgt spid="15">
                                            <p:bg/>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5">
                                            <p:txEl>
                                              <p:pRg st="0" end="0"/>
                                            </p:txEl>
                                          </p:spTgt>
                                        </p:tgtEl>
                                        <p:attrNameLst>
                                          <p:attrName>style.visibility</p:attrName>
                                        </p:attrNameLst>
                                      </p:cBhvr>
                                      <p:to>
                                        <p:strVal val="visible"/>
                                      </p:to>
                                    </p:set>
                                    <p:animEffect transition="in" filter="fade">
                                      <p:cBhvr>
                                        <p:cTn id="84" dur="500"/>
                                        <p:tgtEl>
                                          <p:spTgt spid="15">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Effect transition="in" filter="fade">
                                      <p:cBhvr>
                                        <p:cTn id="87" dur="500"/>
                                        <p:tgtEl>
                                          <p:spTgt spid="33">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4">
                                            <p:txEl>
                                              <p:pRg st="0" end="0"/>
                                            </p:txEl>
                                          </p:spTgt>
                                        </p:tgtEl>
                                        <p:attrNameLst>
                                          <p:attrName>style.visibility</p:attrName>
                                        </p:attrNameLst>
                                      </p:cBhvr>
                                      <p:to>
                                        <p:strVal val="visible"/>
                                      </p:to>
                                    </p:set>
                                    <p:animEffect transition="in" filter="fade">
                                      <p:cBhvr>
                                        <p:cTn id="90" dur="500"/>
                                        <p:tgtEl>
                                          <p:spTgt spid="34">
                                            <p:txEl>
                                              <p:pRg st="0" end="0"/>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
                                            <p:bg/>
                                          </p:spTgt>
                                        </p:tgtEl>
                                        <p:attrNameLst>
                                          <p:attrName>style.visibility</p:attrName>
                                        </p:attrNameLst>
                                      </p:cBhvr>
                                      <p:to>
                                        <p:strVal val="visible"/>
                                      </p:to>
                                    </p:set>
                                    <p:animEffect transition="in" filter="fade">
                                      <p:cBhvr>
                                        <p:cTn id="93" dur="500"/>
                                        <p:tgtEl>
                                          <p:spTgt spid="12">
                                            <p:bg/>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2">
                                            <p:txEl>
                                              <p:pRg st="0" end="0"/>
                                            </p:txEl>
                                          </p:spTgt>
                                        </p:tgtEl>
                                        <p:attrNameLst>
                                          <p:attrName>style.visibility</p:attrName>
                                        </p:attrNameLst>
                                      </p:cBhvr>
                                      <p:to>
                                        <p:strVal val="visible"/>
                                      </p:to>
                                    </p:set>
                                    <p:animEffect transition="in" filter="fade">
                                      <p:cBhvr>
                                        <p:cTn id="98" dur="500"/>
                                        <p:tgtEl>
                                          <p:spTgt spid="12">
                                            <p:txEl>
                                              <p:pRg st="0" end="0"/>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9">
                                            <p:txEl>
                                              <p:pRg st="0" end="0"/>
                                            </p:txEl>
                                          </p:spTgt>
                                        </p:tgtEl>
                                        <p:attrNameLst>
                                          <p:attrName>style.visibility</p:attrName>
                                        </p:attrNameLst>
                                      </p:cBhvr>
                                      <p:to>
                                        <p:strVal val="visible"/>
                                      </p:to>
                                    </p:set>
                                    <p:animEffect transition="in" filter="fade">
                                      <p:cBhvr>
                                        <p:cTn id="101" dur="500"/>
                                        <p:tgtEl>
                                          <p:spTgt spid="29">
                                            <p:txEl>
                                              <p:pRg st="0" end="0"/>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0">
                                            <p:txEl>
                                              <p:pRg st="0" end="0"/>
                                            </p:txEl>
                                          </p:spTgt>
                                        </p:tgtEl>
                                        <p:attrNameLst>
                                          <p:attrName>style.visibility</p:attrName>
                                        </p:attrNameLst>
                                      </p:cBhvr>
                                      <p:to>
                                        <p:strVal val="visible"/>
                                      </p:to>
                                    </p:set>
                                    <p:animEffect transition="in" filter="fade">
                                      <p:cBhvr>
                                        <p:cTn id="104" dur="500"/>
                                        <p:tgtEl>
                                          <p:spTgt spid="3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6">
                                            <p:bg/>
                                          </p:spTgt>
                                        </p:tgtEl>
                                        <p:attrNameLst>
                                          <p:attrName>style.visibility</p:attrName>
                                        </p:attrNameLst>
                                      </p:cBhvr>
                                      <p:to>
                                        <p:strVal val="visible"/>
                                      </p:to>
                                    </p:set>
                                    <p:animEffect transition="in" filter="fade">
                                      <p:cBhvr>
                                        <p:cTn id="109" dur="500"/>
                                        <p:tgtEl>
                                          <p:spTgt spid="16">
                                            <p:bg/>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
                                            <p:txEl>
                                              <p:pRg st="0" end="0"/>
                                            </p:txEl>
                                          </p:spTgt>
                                        </p:tgtEl>
                                        <p:attrNameLst>
                                          <p:attrName>style.visibility</p:attrName>
                                        </p:attrNameLst>
                                      </p:cBhvr>
                                      <p:to>
                                        <p:strVal val="visible"/>
                                      </p:to>
                                    </p:set>
                                    <p:animEffect transition="in" filter="fade">
                                      <p:cBhvr>
                                        <p:cTn id="112" dur="500"/>
                                        <p:tgtEl>
                                          <p:spTgt spid="16">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7">
                                            <p:txEl>
                                              <p:pRg st="0" end="0"/>
                                            </p:txEl>
                                          </p:spTgt>
                                        </p:tgtEl>
                                        <p:attrNameLst>
                                          <p:attrName>style.visibility</p:attrName>
                                        </p:attrNameLst>
                                      </p:cBhvr>
                                      <p:to>
                                        <p:strVal val="visible"/>
                                      </p:to>
                                    </p:set>
                                    <p:animEffect transition="in" filter="fade">
                                      <p:cBhvr>
                                        <p:cTn id="115" dur="500"/>
                                        <p:tgtEl>
                                          <p:spTgt spid="37">
                                            <p:txEl>
                                              <p:pRg st="0" end="0"/>
                                            </p:tx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8">
                                            <p:txEl>
                                              <p:pRg st="0" end="0"/>
                                            </p:txEl>
                                          </p:spTgt>
                                        </p:tgtEl>
                                        <p:attrNameLst>
                                          <p:attrName>style.visibility</p:attrName>
                                        </p:attrNameLst>
                                      </p:cBhvr>
                                      <p:to>
                                        <p:strVal val="visible"/>
                                      </p:to>
                                    </p:set>
                                    <p:animEffect transition="in" filter="fade">
                                      <p:cBhvr>
                                        <p:cTn id="118" dur="500"/>
                                        <p:tgtEl>
                                          <p:spTgt spid="38">
                                            <p:txEl>
                                              <p:pRg st="0" end="0"/>
                                            </p:tx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8">
                                            <p:bg/>
                                          </p:spTgt>
                                        </p:tgtEl>
                                        <p:attrNameLst>
                                          <p:attrName>style.visibility</p:attrName>
                                        </p:attrNameLst>
                                      </p:cBhvr>
                                      <p:to>
                                        <p:strVal val="visible"/>
                                      </p:to>
                                    </p:set>
                                    <p:animEffect transition="in" filter="fade">
                                      <p:cBhvr>
                                        <p:cTn id="121" dur="500"/>
                                        <p:tgtEl>
                                          <p:spTgt spid="18">
                                            <p:bg/>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8">
                                            <p:txEl>
                                              <p:pRg st="0" end="0"/>
                                            </p:txEl>
                                          </p:spTgt>
                                        </p:tgtEl>
                                        <p:attrNameLst>
                                          <p:attrName>style.visibility</p:attrName>
                                        </p:attrNameLst>
                                      </p:cBhvr>
                                      <p:to>
                                        <p:strVal val="visible"/>
                                      </p:to>
                                    </p:set>
                                    <p:animEffect transition="in" filter="fade">
                                      <p:cBhvr>
                                        <p:cTn id="124" dur="500"/>
                                        <p:tgtEl>
                                          <p:spTgt spid="18">
                                            <p:txEl>
                                              <p:pRg st="0" end="0"/>
                                            </p:tx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1">
                                            <p:txEl>
                                              <p:pRg st="0" end="0"/>
                                            </p:txEl>
                                          </p:spTgt>
                                        </p:tgtEl>
                                        <p:attrNameLst>
                                          <p:attrName>style.visibility</p:attrName>
                                        </p:attrNameLst>
                                      </p:cBhvr>
                                      <p:to>
                                        <p:strVal val="visible"/>
                                      </p:to>
                                    </p:set>
                                    <p:animEffect transition="in" filter="fade">
                                      <p:cBhvr>
                                        <p:cTn id="127" dur="500"/>
                                        <p:tgtEl>
                                          <p:spTgt spid="41">
                                            <p:txEl>
                                              <p:pRg st="0" end="0"/>
                                            </p:txEl>
                                          </p:spTgt>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2">
                                            <p:txEl>
                                              <p:pRg st="0" end="0"/>
                                            </p:txEl>
                                          </p:spTgt>
                                        </p:tgtEl>
                                        <p:attrNameLst>
                                          <p:attrName>style.visibility</p:attrName>
                                        </p:attrNameLst>
                                      </p:cBhvr>
                                      <p:to>
                                        <p:strVal val="visible"/>
                                      </p:to>
                                    </p:set>
                                    <p:animEffect transition="in" filter="fade">
                                      <p:cBhvr>
                                        <p:cTn id="130" dur="500"/>
                                        <p:tgtEl>
                                          <p:spTgt spid="42">
                                            <p:txEl>
                                              <p:pRg st="0" end="0"/>
                                            </p:txEl>
                                          </p:spTgt>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7">
                                            <p:bg/>
                                          </p:spTgt>
                                        </p:tgtEl>
                                        <p:attrNameLst>
                                          <p:attrName>style.visibility</p:attrName>
                                        </p:attrNameLst>
                                      </p:cBhvr>
                                      <p:to>
                                        <p:strVal val="visible"/>
                                      </p:to>
                                    </p:set>
                                    <p:animEffect transition="in" filter="fade">
                                      <p:cBhvr>
                                        <p:cTn id="133" dur="500"/>
                                        <p:tgtEl>
                                          <p:spTgt spid="17">
                                            <p:bg/>
                                          </p:spTgt>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7">
                                            <p:txEl>
                                              <p:pRg st="0" end="0"/>
                                            </p:txEl>
                                          </p:spTgt>
                                        </p:tgtEl>
                                        <p:attrNameLst>
                                          <p:attrName>style.visibility</p:attrName>
                                        </p:attrNameLst>
                                      </p:cBhvr>
                                      <p:to>
                                        <p:strVal val="visible"/>
                                      </p:to>
                                    </p:set>
                                    <p:animEffect transition="in" filter="fade">
                                      <p:cBhvr>
                                        <p:cTn id="136" dur="500"/>
                                        <p:tgtEl>
                                          <p:spTgt spid="17">
                                            <p:txEl>
                                              <p:pRg st="0" end="0"/>
                                            </p:txEl>
                                          </p:spTgt>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9">
                                            <p:txEl>
                                              <p:pRg st="0" end="0"/>
                                            </p:txEl>
                                          </p:spTgt>
                                        </p:tgtEl>
                                        <p:attrNameLst>
                                          <p:attrName>style.visibility</p:attrName>
                                        </p:attrNameLst>
                                      </p:cBhvr>
                                      <p:to>
                                        <p:strVal val="visible"/>
                                      </p:to>
                                    </p:set>
                                    <p:animEffect transition="in" filter="fade">
                                      <p:cBhvr>
                                        <p:cTn id="139" dur="500"/>
                                        <p:tgtEl>
                                          <p:spTgt spid="39">
                                            <p:txEl>
                                              <p:pRg st="0" end="0"/>
                                            </p:txEl>
                                          </p:spTgt>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0">
                                            <p:txEl>
                                              <p:pRg st="0" end="0"/>
                                            </p:txEl>
                                          </p:spTgt>
                                        </p:tgtEl>
                                        <p:attrNameLst>
                                          <p:attrName>style.visibility</p:attrName>
                                        </p:attrNameLst>
                                      </p:cBhvr>
                                      <p:to>
                                        <p:strVal val="visible"/>
                                      </p:to>
                                    </p:set>
                                    <p:animEffect transition="in" filter="fade">
                                      <p:cBhvr>
                                        <p:cTn id="142" dur="500"/>
                                        <p:tgtEl>
                                          <p:spTgt spid="4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46">
                                            <p:bg/>
                                          </p:spTgt>
                                        </p:tgtEl>
                                        <p:attrNameLst>
                                          <p:attrName>style.visibility</p:attrName>
                                        </p:attrNameLst>
                                      </p:cBhvr>
                                      <p:to>
                                        <p:strVal val="visible"/>
                                      </p:to>
                                    </p:set>
                                    <p:animEffect transition="in" filter="fade">
                                      <p:cBhvr>
                                        <p:cTn id="145" dur="500"/>
                                        <p:tgtEl>
                                          <p:spTgt spid="46">
                                            <p:bg/>
                                          </p:spTgt>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46">
                                            <p:txEl>
                                              <p:pRg st="0" end="0"/>
                                            </p:txEl>
                                          </p:spTgt>
                                        </p:tgtEl>
                                        <p:attrNameLst>
                                          <p:attrName>style.visibility</p:attrName>
                                        </p:attrNameLst>
                                      </p:cBhvr>
                                      <p:to>
                                        <p:strVal val="visible"/>
                                      </p:to>
                                    </p:set>
                                    <p:animEffect transition="in" filter="fade">
                                      <p:cBhvr>
                                        <p:cTn id="148" dur="500"/>
                                        <p:tgtEl>
                                          <p:spTgt spid="46">
                                            <p:txEl>
                                              <p:pRg st="0" end="0"/>
                                            </p:tx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3">
                                            <p:txEl>
                                              <p:pRg st="0" end="0"/>
                                            </p:txEl>
                                          </p:spTgt>
                                        </p:tgtEl>
                                        <p:attrNameLst>
                                          <p:attrName>style.visibility</p:attrName>
                                        </p:attrNameLst>
                                      </p:cBhvr>
                                      <p:to>
                                        <p:strVal val="visible"/>
                                      </p:to>
                                    </p:set>
                                    <p:animEffect transition="in" filter="fade">
                                      <p:cBhvr>
                                        <p:cTn id="151" dur="500"/>
                                        <p:tgtEl>
                                          <p:spTgt spid="43">
                                            <p:txEl>
                                              <p:pRg st="0" end="0"/>
                                            </p:txEl>
                                          </p:spTgt>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44">
                                            <p:txEl>
                                              <p:pRg st="0" end="0"/>
                                            </p:txEl>
                                          </p:spTgt>
                                        </p:tgtEl>
                                        <p:attrNameLst>
                                          <p:attrName>style.visibility</p:attrName>
                                        </p:attrNameLst>
                                      </p:cBhvr>
                                      <p:to>
                                        <p:strVal val="visible"/>
                                      </p:to>
                                    </p:set>
                                    <p:animEffect transition="in" filter="fade">
                                      <p:cBhvr>
                                        <p:cTn id="154"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21" grpId="0" build="p"/>
      <p:bldP spid="22" grpId="0" build="p"/>
      <p:bldP spid="11" grpId="0" build="p" animBg="1"/>
      <p:bldP spid="23" grpId="0" build="p"/>
      <p:bldP spid="24" grpId="0" build="p"/>
      <p:bldP spid="10" grpId="0" build="p" animBg="1"/>
      <p:bldP spid="25" grpId="0" build="p"/>
      <p:bldP spid="26" grpId="0" build="p"/>
      <p:bldP spid="9" grpId="0" build="p" animBg="1"/>
      <p:bldP spid="27" grpId="0" build="p"/>
      <p:bldP spid="28" grpId="0" build="p"/>
      <p:bldP spid="13" grpId="0" uiExpand="1" build="p" animBg="1"/>
      <p:bldP spid="35" grpId="0" build="p"/>
      <p:bldP spid="36" grpId="0" build="p"/>
      <p:bldP spid="14" grpId="0" build="p" animBg="1"/>
      <p:bldP spid="31" grpId="0" build="p"/>
      <p:bldP spid="32" grpId="0" build="p"/>
      <p:bldP spid="15" grpId="0" build="p" animBg="1"/>
      <p:bldP spid="33" grpId="0" build="p"/>
      <p:bldP spid="34" grpId="0" build="p"/>
      <p:bldP spid="12" grpId="0" build="p" animBg="1"/>
      <p:bldP spid="29" grpId="0" build="p"/>
      <p:bldP spid="30" grpId="0" build="p"/>
      <p:bldP spid="16" grpId="0" uiExpand="1" build="p" animBg="1"/>
      <p:bldP spid="37" grpId="0" build="p"/>
      <p:bldP spid="38" grpId="0" build="p"/>
      <p:bldP spid="18" grpId="0" build="p" animBg="1"/>
      <p:bldP spid="41" grpId="0" build="p"/>
      <p:bldP spid="42" grpId="0" build="p"/>
      <p:bldP spid="17" grpId="0" build="p" animBg="1"/>
      <p:bldP spid="39" grpId="0" build="p"/>
      <p:bldP spid="40" grpId="0" build="p"/>
      <p:bldP spid="46" grpId="0" build="p" animBg="1"/>
      <p:bldP spid="43" grpId="0" build="p"/>
      <p:bldP spid="4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1037492" y="1643796"/>
            <a:ext cx="8458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Questions?</a:t>
            </a:r>
          </a:p>
        </p:txBody>
      </p:sp>
      <p:pic>
        <p:nvPicPr>
          <p:cNvPr id="4" name="Picture 3" descr="A screenshot of a cell phone&#10;&#10;Description generated with high confidence">
            <a:extLst>
              <a:ext uri="{FF2B5EF4-FFF2-40B4-BE49-F238E27FC236}">
                <a16:creationId xmlns:a16="http://schemas.microsoft.com/office/drawing/2014/main" id="{AC05986D-7B70-497A-BD79-C78A612C6D10}"/>
              </a:ext>
            </a:extLst>
          </p:cNvPr>
          <p:cNvPicPr>
            <a:picLocks noChangeAspect="1"/>
          </p:cNvPicPr>
          <p:nvPr/>
        </p:nvPicPr>
        <p:blipFill rotWithShape="1">
          <a:blip r:embed="rId3"/>
          <a:srcRect r="2153"/>
          <a:stretch/>
        </p:blipFill>
        <p:spPr>
          <a:xfrm>
            <a:off x="11349748" y="2860822"/>
            <a:ext cx="610970" cy="624412"/>
          </a:xfrm>
          <a:prstGeom prst="rect">
            <a:avLst/>
          </a:prstGeom>
        </p:spPr>
      </p:pic>
      <p:pic>
        <p:nvPicPr>
          <p:cNvPr id="5" name="Picture 4" descr="A picture containing object, clock&#10;&#10;Description generated with very high confidence">
            <a:extLst>
              <a:ext uri="{FF2B5EF4-FFF2-40B4-BE49-F238E27FC236}">
                <a16:creationId xmlns:a16="http://schemas.microsoft.com/office/drawing/2014/main" id="{379BA942-D03F-40A9-9B6A-D528EAA0EEF2}"/>
              </a:ext>
            </a:extLst>
          </p:cNvPr>
          <p:cNvPicPr>
            <a:picLocks noChangeAspect="1"/>
          </p:cNvPicPr>
          <p:nvPr/>
        </p:nvPicPr>
        <p:blipFill rotWithShape="1">
          <a:blip r:embed="rId4"/>
          <a:srcRect r="83879"/>
          <a:stretch/>
        </p:blipFill>
        <p:spPr>
          <a:xfrm>
            <a:off x="11349747" y="3687152"/>
            <a:ext cx="610971" cy="757997"/>
          </a:xfrm>
          <a:prstGeom prst="rect">
            <a:avLst/>
          </a:prstGeom>
          <a:ln>
            <a:noFill/>
          </a:ln>
          <a:effectLst>
            <a:outerShdw blurRad="292100" dist="139700" dir="2700000" algn="tl" rotWithShape="0">
              <a:srgbClr val="333333">
                <a:alpha val="65000"/>
              </a:srgbClr>
            </a:outerShdw>
          </a:effectLst>
        </p:spPr>
      </p:pic>
      <p:pic>
        <p:nvPicPr>
          <p:cNvPr id="6" name="Picture 2" descr="Image result for nsf logo">
            <a:extLst>
              <a:ext uri="{FF2B5EF4-FFF2-40B4-BE49-F238E27FC236}">
                <a16:creationId xmlns:a16="http://schemas.microsoft.com/office/drawing/2014/main" id="{A3EF5D07-5647-473F-A603-45D76908E0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9088" y="4647067"/>
            <a:ext cx="732288" cy="733529"/>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33DC95C6-30F1-42F8-9EEB-F7255CD64CBE}"/>
              </a:ext>
            </a:extLst>
          </p:cNvPr>
          <p:cNvSpPr txBox="1">
            <a:spLocks/>
          </p:cNvSpPr>
          <p:nvPr/>
        </p:nvSpPr>
        <p:spPr>
          <a:xfrm>
            <a:off x="952500" y="6447179"/>
            <a:ext cx="10954576" cy="407987"/>
          </a:xfrm>
          <a:prstGeom prst="rect">
            <a:avLst/>
          </a:prstGeom>
        </p:spPr>
        <p:txBody>
          <a:bodyPr tIns="9144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latin typeface="Century Gothic" panose="020B0502020202020204" pitchFamily="34" charset="0"/>
              </a:rPr>
              <a:t>BERNARD DICKENS III          HARYADI S. GUNAWI          DAVID CASH          ARIEL J. FELDMAN          HENRY HOFFMANN</a:t>
            </a:r>
          </a:p>
        </p:txBody>
      </p:sp>
      <p:sp>
        <p:nvSpPr>
          <p:cNvPr id="10" name="Title 1">
            <a:extLst>
              <a:ext uri="{FF2B5EF4-FFF2-40B4-BE49-F238E27FC236}">
                <a16:creationId xmlns:a16="http://schemas.microsoft.com/office/drawing/2014/main" id="{A4F851BF-F18A-4BED-88F9-C4031AF313EB}"/>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PROJECT 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0820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7CE5330-F2F5-4D99-ABA2-23E685692C6D}"/>
              </a:ext>
            </a:extLst>
          </p:cNvPr>
          <p:cNvGrpSpPr/>
          <p:nvPr/>
        </p:nvGrpSpPr>
        <p:grpSpPr>
          <a:xfrm>
            <a:off x="6154993" y="2403986"/>
            <a:ext cx="4542504" cy="4542504"/>
            <a:chOff x="4493342" y="2403986"/>
            <a:chExt cx="4542504" cy="4542504"/>
          </a:xfrm>
        </p:grpSpPr>
        <p:pic>
          <p:nvPicPr>
            <p:cNvPr id="1026" name="Picture 2" descr="https://images-na.ssl-images-amazon.com/images/I/81Ij74RXcTL._SL1500_.jpg">
              <a:extLst>
                <a:ext uri="{FF2B5EF4-FFF2-40B4-BE49-F238E27FC236}">
                  <a16:creationId xmlns:a16="http://schemas.microsoft.com/office/drawing/2014/main" id="{0F9D2034-EE68-489E-85C3-2256C14E7F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493342" y="2403986"/>
              <a:ext cx="4542504" cy="454250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E44ED2-1887-44B2-957E-BF24FF21E2BC}"/>
                </a:ext>
              </a:extLst>
            </p:cNvPr>
            <p:cNvSpPr txBox="1"/>
            <p:nvPr/>
          </p:nvSpPr>
          <p:spPr>
            <a:xfrm>
              <a:off x="5440993" y="4352072"/>
              <a:ext cx="1731639" cy="646331"/>
            </a:xfrm>
            <a:prstGeom prst="rect">
              <a:avLst/>
            </a:prstGeom>
            <a:solidFill>
              <a:srgbClr val="FFFF00"/>
            </a:solidFill>
            <a:ln w="5715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AES-XTS</a:t>
              </a:r>
            </a:p>
          </p:txBody>
        </p:sp>
        <p:sp>
          <p:nvSpPr>
            <p:cNvPr id="8" name="TextBox 7">
              <a:extLst>
                <a:ext uri="{FF2B5EF4-FFF2-40B4-BE49-F238E27FC236}">
                  <a16:creationId xmlns:a16="http://schemas.microsoft.com/office/drawing/2014/main" id="{97EB5620-F326-4567-8C64-CE013900E5AF}"/>
                </a:ext>
              </a:extLst>
            </p:cNvPr>
            <p:cNvSpPr txBox="1"/>
            <p:nvPr/>
          </p:nvSpPr>
          <p:spPr>
            <a:xfrm>
              <a:off x="7197673" y="4001043"/>
              <a:ext cx="627319" cy="351029"/>
            </a:xfrm>
            <a:prstGeom prst="rect">
              <a:avLst/>
            </a:prstGeom>
            <a:solidFill>
              <a:srgbClr val="FFFF00"/>
            </a:solidFill>
            <a:ln w="571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DATA</a:t>
              </a:r>
            </a:p>
          </p:txBody>
        </p:sp>
        <p:sp>
          <p:nvSpPr>
            <p:cNvPr id="9" name="TextBox 8">
              <a:extLst>
                <a:ext uri="{FF2B5EF4-FFF2-40B4-BE49-F238E27FC236}">
                  <a16:creationId xmlns:a16="http://schemas.microsoft.com/office/drawing/2014/main" id="{800F20FA-D785-439E-87EF-582B3706AF50}"/>
                </a:ext>
              </a:extLst>
            </p:cNvPr>
            <p:cNvSpPr txBox="1"/>
            <p:nvPr/>
          </p:nvSpPr>
          <p:spPr>
            <a:xfrm>
              <a:off x="7777776" y="4399249"/>
              <a:ext cx="627319" cy="351029"/>
            </a:xfrm>
            <a:prstGeom prst="rect">
              <a:avLst/>
            </a:prstGeom>
            <a:solidFill>
              <a:srgbClr val="FFFF00"/>
            </a:solidFill>
            <a:ln w="571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DATA</a:t>
              </a:r>
            </a:p>
          </p:txBody>
        </p:sp>
        <p:sp>
          <p:nvSpPr>
            <p:cNvPr id="12" name="TextBox 11">
              <a:extLst>
                <a:ext uri="{FF2B5EF4-FFF2-40B4-BE49-F238E27FC236}">
                  <a16:creationId xmlns:a16="http://schemas.microsoft.com/office/drawing/2014/main" id="{DA546723-B827-4380-A021-A281EDC8A0A2}"/>
                </a:ext>
              </a:extLst>
            </p:cNvPr>
            <p:cNvSpPr txBox="1"/>
            <p:nvPr/>
          </p:nvSpPr>
          <p:spPr>
            <a:xfrm>
              <a:off x="7511332" y="4857006"/>
              <a:ext cx="627319" cy="351029"/>
            </a:xfrm>
            <a:prstGeom prst="rect">
              <a:avLst/>
            </a:prstGeom>
            <a:solidFill>
              <a:srgbClr val="FFFF00"/>
            </a:solidFill>
            <a:ln w="571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DATA</a:t>
              </a:r>
            </a:p>
          </p:txBody>
        </p:sp>
      </p:grpSp>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1754326"/>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p:txBody>
      </p:sp>
      <p:pic>
        <p:nvPicPr>
          <p:cNvPr id="6" name="Picture 2" descr="https://upload.wikimedia.org/wikipedia/commons/thumb/6/6e/Scheme_of_four_disk_storage.svg/873px-Scheme_of_four_disk_storage.svg.png">
            <a:extLst>
              <a:ext uri="{FF2B5EF4-FFF2-40B4-BE49-F238E27FC236}">
                <a16:creationId xmlns:a16="http://schemas.microsoft.com/office/drawing/2014/main" id="{43FC8AFD-E020-4CA1-830A-280130FDD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86F5A4D-39D1-439E-BB48-25F21A3349C0}"/>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7" name="Slide Number Placeholder 6">
            <a:extLst>
              <a:ext uri="{FF2B5EF4-FFF2-40B4-BE49-F238E27FC236}">
                <a16:creationId xmlns:a16="http://schemas.microsoft.com/office/drawing/2014/main" id="{AEF70C34-10AD-44DD-98CE-3B0CEC1D4369}"/>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50310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sp>
        <p:nvSpPr>
          <p:cNvPr id="20" name="Rectangle 19">
            <a:extLst>
              <a:ext uri="{FF2B5EF4-FFF2-40B4-BE49-F238E27FC236}">
                <a16:creationId xmlns:a16="http://schemas.microsoft.com/office/drawing/2014/main" id="{70252DF5-7639-4898-9CE7-ACA2C6B78D85}"/>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2790CAFF-B676-427F-818C-E7DCF902D3F5}"/>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369632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sp>
        <p:nvSpPr>
          <p:cNvPr id="20" name="Rectangle 19">
            <a:extLst>
              <a:ext uri="{FF2B5EF4-FFF2-40B4-BE49-F238E27FC236}">
                <a16:creationId xmlns:a16="http://schemas.microsoft.com/office/drawing/2014/main" id="{77D70646-F3A3-462F-9D5F-C28163E06A9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64FAAABB-B794-42F5-89FC-1628D4584CD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2930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cxnSp>
        <p:nvCxnSpPr>
          <p:cNvPr id="20" name="Connector: Curved 19">
            <a:extLst>
              <a:ext uri="{FF2B5EF4-FFF2-40B4-BE49-F238E27FC236}">
                <a16:creationId xmlns:a16="http://schemas.microsoft.com/office/drawing/2014/main" id="{7E0630C6-F138-4B85-983C-66232A0FC591}"/>
              </a:ext>
            </a:extLst>
          </p:cNvPr>
          <p:cNvCxnSpPr>
            <a:cxnSpLocks/>
          </p:cNvCxnSpPr>
          <p:nvPr/>
        </p:nvCxnSpPr>
        <p:spPr>
          <a:xfrm>
            <a:off x="4731772" y="417870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D2D8A21-3CC2-48E6-A41E-E16E0F94F6A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AC98CDC1-3633-427B-BEA1-3A25371F9CF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077560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cxnSp>
        <p:nvCxnSpPr>
          <p:cNvPr id="20" name="Connector: Curved 19">
            <a:extLst>
              <a:ext uri="{FF2B5EF4-FFF2-40B4-BE49-F238E27FC236}">
                <a16:creationId xmlns:a16="http://schemas.microsoft.com/office/drawing/2014/main" id="{968E4DDE-5177-4796-9C9F-60D8A744A366}"/>
              </a:ext>
            </a:extLst>
          </p:cNvPr>
          <p:cNvCxnSpPr>
            <a:cxnSpLocks/>
          </p:cNvCxnSpPr>
          <p:nvPr/>
        </p:nvCxnSpPr>
        <p:spPr>
          <a:xfrm>
            <a:off x="4731772" y="417870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E6BC808A-D60F-4BC7-9A5E-5A08F3DBABA8}"/>
              </a:ext>
            </a:extLst>
          </p:cNvPr>
          <p:cNvCxnSpPr>
            <a:cxnSpLocks/>
          </p:cNvCxnSpPr>
          <p:nvPr/>
        </p:nvCxnSpPr>
        <p:spPr>
          <a:xfrm>
            <a:off x="5547850" y="4567084"/>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3909CC-7581-429A-B90D-1ABCB23FFA1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EFC78443-568F-41EF-8D69-AB3B06ADB4F9}"/>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19091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accent1">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cxnSp>
        <p:nvCxnSpPr>
          <p:cNvPr id="20" name="Connector: Curved 19">
            <a:extLst>
              <a:ext uri="{FF2B5EF4-FFF2-40B4-BE49-F238E27FC236}">
                <a16:creationId xmlns:a16="http://schemas.microsoft.com/office/drawing/2014/main" id="{B995D45C-2080-482E-A71F-7F7C4B2132C2}"/>
              </a:ext>
            </a:extLst>
          </p:cNvPr>
          <p:cNvCxnSpPr>
            <a:cxnSpLocks/>
          </p:cNvCxnSpPr>
          <p:nvPr/>
        </p:nvCxnSpPr>
        <p:spPr>
          <a:xfrm>
            <a:off x="4731772" y="417870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69AA311B-ADFD-435A-B7DF-5C16C4B84216}"/>
              </a:ext>
            </a:extLst>
          </p:cNvPr>
          <p:cNvCxnSpPr>
            <a:cxnSpLocks/>
          </p:cNvCxnSpPr>
          <p:nvPr/>
        </p:nvCxnSpPr>
        <p:spPr>
          <a:xfrm>
            <a:off x="5547850" y="4567084"/>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DB17B8FC-0346-4BBA-93EB-4D9A70C50C56}"/>
              </a:ext>
            </a:extLst>
          </p:cNvPr>
          <p:cNvCxnSpPr>
            <a:cxnSpLocks/>
          </p:cNvCxnSpPr>
          <p:nvPr/>
        </p:nvCxnSpPr>
        <p:spPr>
          <a:xfrm>
            <a:off x="6376215" y="4940710"/>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CD07BB2-A11B-4BD7-8BE0-8C889AF2C564}"/>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621F709B-2F58-4BB1-B510-59BCEBFA4BE5}"/>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50419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accent1">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2">
              <a:lumMod val="60000"/>
              <a:lumOff val="4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tx2">
              <a:lumMod val="2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tx1">
              <a:lumMod val="8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rgbClr val="FFFF0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cxnSp>
        <p:nvCxnSpPr>
          <p:cNvPr id="20" name="Connector: Curved 19">
            <a:extLst>
              <a:ext uri="{FF2B5EF4-FFF2-40B4-BE49-F238E27FC236}">
                <a16:creationId xmlns:a16="http://schemas.microsoft.com/office/drawing/2014/main" id="{8195222C-720C-4A19-B1BE-3FB8CE09018B}"/>
              </a:ext>
            </a:extLst>
          </p:cNvPr>
          <p:cNvCxnSpPr>
            <a:cxnSpLocks/>
          </p:cNvCxnSpPr>
          <p:nvPr/>
        </p:nvCxnSpPr>
        <p:spPr>
          <a:xfrm>
            <a:off x="4731772" y="417870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A0F4B869-559D-44DC-816F-575AA679E5BD}"/>
              </a:ext>
            </a:extLst>
          </p:cNvPr>
          <p:cNvCxnSpPr>
            <a:cxnSpLocks/>
          </p:cNvCxnSpPr>
          <p:nvPr/>
        </p:nvCxnSpPr>
        <p:spPr>
          <a:xfrm>
            <a:off x="5547850" y="4567084"/>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2697F149-8CF9-428F-9CAB-3789862A5914}"/>
              </a:ext>
            </a:extLst>
          </p:cNvPr>
          <p:cNvCxnSpPr>
            <a:cxnSpLocks/>
          </p:cNvCxnSpPr>
          <p:nvPr/>
        </p:nvCxnSpPr>
        <p:spPr>
          <a:xfrm>
            <a:off x="6376215" y="4940710"/>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0FAB6D8A-252C-476F-A3D6-D97D8CE5A46B}"/>
              </a:ext>
            </a:extLst>
          </p:cNvPr>
          <p:cNvCxnSpPr>
            <a:cxnSpLocks/>
          </p:cNvCxnSpPr>
          <p:nvPr/>
        </p:nvCxnSpPr>
        <p:spPr>
          <a:xfrm>
            <a:off x="7221789" y="5176684"/>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7AFEC03F-83F7-4449-9BB2-1FEC7EB6D163}"/>
              </a:ext>
            </a:extLst>
          </p:cNvPr>
          <p:cNvCxnSpPr>
            <a:cxnSpLocks/>
          </p:cNvCxnSpPr>
          <p:nvPr/>
        </p:nvCxnSpPr>
        <p:spPr>
          <a:xfrm>
            <a:off x="8084572" y="5404875"/>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A565CED2-7FCD-42DB-ADBB-8CE081B677BB}"/>
              </a:ext>
            </a:extLst>
          </p:cNvPr>
          <p:cNvCxnSpPr>
            <a:cxnSpLocks/>
          </p:cNvCxnSpPr>
          <p:nvPr/>
        </p:nvCxnSpPr>
        <p:spPr>
          <a:xfrm>
            <a:off x="8930146" y="570475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E61BF48-E819-4AD0-AB4C-BAFAC30C7BC5}"/>
              </a:ext>
            </a:extLst>
          </p:cNvPr>
          <p:cNvCxnSpPr>
            <a:cxnSpLocks/>
          </p:cNvCxnSpPr>
          <p:nvPr/>
        </p:nvCxnSpPr>
        <p:spPr>
          <a:xfrm>
            <a:off x="9716317" y="5945650"/>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42F600-5EA3-47E4-90C8-E2FF9EB92B13}"/>
              </a:ext>
            </a:extLst>
          </p:cNvPr>
          <p:cNvSpPr txBox="1"/>
          <p:nvPr/>
        </p:nvSpPr>
        <p:spPr>
          <a:xfrm>
            <a:off x="10461521" y="5106769"/>
            <a:ext cx="948812" cy="646331"/>
          </a:xfrm>
          <a:prstGeom prst="rect">
            <a:avLst/>
          </a:prstGeom>
          <a:solidFill>
            <a:srgbClr val="FF0000"/>
          </a:solidFill>
          <a:ln w="57150">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FINALLY DONE!</a:t>
            </a:r>
          </a:p>
        </p:txBody>
      </p:sp>
      <p:sp>
        <p:nvSpPr>
          <p:cNvPr id="27" name="Rectangle 26">
            <a:extLst>
              <a:ext uri="{FF2B5EF4-FFF2-40B4-BE49-F238E27FC236}">
                <a16:creationId xmlns:a16="http://schemas.microsoft.com/office/drawing/2014/main" id="{C666608B-B37E-48C8-AFD2-B936DB6C394B}"/>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9" name="Slide Number Placeholder 8">
            <a:extLst>
              <a:ext uri="{FF2B5EF4-FFF2-40B4-BE49-F238E27FC236}">
                <a16:creationId xmlns:a16="http://schemas.microsoft.com/office/drawing/2014/main" id="{A9499B2A-5741-407F-9211-8AFD2524A3BE}"/>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800431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BLOCKS VERSUS STREAMS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Stream ciphers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are also a thing</a:t>
            </a:r>
            <a:endParaRPr kumimoji="0" lang="en-US" sz="3600" b="0" i="0" u="none" strike="noStrike" kern="1200" cap="none" spc="0" normalizeH="0" baseline="0" noProof="0" dirty="0">
              <a:ln>
                <a:noFill/>
              </a:ln>
              <a:solidFill>
                <a:srgbClr val="C55A11"/>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BCC9ACF-8607-48CC-8154-886053162CA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3B01C03A-713B-467B-ACC0-119D7C0330EC}"/>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059986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BLOCKS VERSUS STREAMS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120032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Stream ciphers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are also a thing</a:t>
            </a:r>
            <a:endParaRPr kumimoji="0" lang="en-US" sz="3600" b="0" i="0" u="none" strike="noStrike" kern="1200" cap="none" spc="0" normalizeH="0" baseline="0" noProof="0" dirty="0">
              <a:ln>
                <a:noFill/>
              </a:ln>
              <a:solidFill>
                <a:srgbClr val="C55A11"/>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Data encrypted via XOR as a continuous stream</a:t>
            </a:r>
          </a:p>
        </p:txBody>
      </p:sp>
      <p:grpSp>
        <p:nvGrpSpPr>
          <p:cNvPr id="62" name="Group 61">
            <a:extLst>
              <a:ext uri="{FF2B5EF4-FFF2-40B4-BE49-F238E27FC236}">
                <a16:creationId xmlns:a16="http://schemas.microsoft.com/office/drawing/2014/main" id="{3B1C4C6E-30CB-4770-8FF1-424D1218A4D4}"/>
              </a:ext>
            </a:extLst>
          </p:cNvPr>
          <p:cNvGrpSpPr/>
          <p:nvPr/>
        </p:nvGrpSpPr>
        <p:grpSpPr>
          <a:xfrm>
            <a:off x="1289442" y="3663319"/>
            <a:ext cx="9613117" cy="3127077"/>
            <a:chOff x="2269167" y="3663319"/>
            <a:chExt cx="9613117" cy="3127077"/>
          </a:xfrm>
        </p:grpSpPr>
        <p:grpSp>
          <p:nvGrpSpPr>
            <p:cNvPr id="58" name="Group 57">
              <a:extLst>
                <a:ext uri="{FF2B5EF4-FFF2-40B4-BE49-F238E27FC236}">
                  <a16:creationId xmlns:a16="http://schemas.microsoft.com/office/drawing/2014/main" id="{DA820DAB-C164-4E33-949F-C76E2B6BFE04}"/>
                </a:ext>
              </a:extLst>
            </p:cNvPr>
            <p:cNvGrpSpPr/>
            <p:nvPr/>
          </p:nvGrpSpPr>
          <p:grpSpPr>
            <a:xfrm>
              <a:off x="5117692" y="3663319"/>
              <a:ext cx="6764592" cy="3127077"/>
              <a:chOff x="2713704" y="3648571"/>
              <a:chExt cx="6764592" cy="3127077"/>
            </a:xfrm>
          </p:grpSpPr>
          <p:grpSp>
            <p:nvGrpSpPr>
              <p:cNvPr id="9" name="Group 8">
                <a:extLst>
                  <a:ext uri="{FF2B5EF4-FFF2-40B4-BE49-F238E27FC236}">
                    <a16:creationId xmlns:a16="http://schemas.microsoft.com/office/drawing/2014/main" id="{4CB911AB-EBE2-4D1C-A6BD-E518173572DC}"/>
                  </a:ext>
                </a:extLst>
              </p:cNvPr>
              <p:cNvGrpSpPr/>
              <p:nvPr/>
            </p:nvGrpSpPr>
            <p:grpSpPr>
              <a:xfrm>
                <a:off x="2713704" y="4863664"/>
                <a:ext cx="6764592" cy="733734"/>
                <a:chOff x="2713704" y="4735848"/>
                <a:chExt cx="6764592" cy="733734"/>
              </a:xfrm>
            </p:grpSpPr>
            <p:sp>
              <p:nvSpPr>
                <p:cNvPr id="27" name="Rectangle 26">
                  <a:extLst>
                    <a:ext uri="{FF2B5EF4-FFF2-40B4-BE49-F238E27FC236}">
                      <a16:creationId xmlns:a16="http://schemas.microsoft.com/office/drawing/2014/main" id="{AEFC1D94-E194-475C-BFDC-AEEEEFFDACC7}"/>
                    </a:ext>
                  </a:extLst>
                </p:cNvPr>
                <p:cNvSpPr/>
                <p:nvPr/>
              </p:nvSpPr>
              <p:spPr>
                <a:xfrm>
                  <a:off x="2713704"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28" name="Rectangle 27">
                  <a:extLst>
                    <a:ext uri="{FF2B5EF4-FFF2-40B4-BE49-F238E27FC236}">
                      <a16:creationId xmlns:a16="http://schemas.microsoft.com/office/drawing/2014/main" id="{22F38FC5-E2ED-436B-800A-2395BB8B0989}"/>
                    </a:ext>
                  </a:extLst>
                </p:cNvPr>
                <p:cNvSpPr/>
                <p:nvPr/>
              </p:nvSpPr>
              <p:spPr>
                <a:xfrm>
                  <a:off x="3559278"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9" name="Rectangle 28">
                  <a:extLst>
                    <a:ext uri="{FF2B5EF4-FFF2-40B4-BE49-F238E27FC236}">
                      <a16:creationId xmlns:a16="http://schemas.microsoft.com/office/drawing/2014/main" id="{52F4B68C-21F4-43F8-ABC5-8B0FEA3DD3BD}"/>
                    </a:ext>
                  </a:extLst>
                </p:cNvPr>
                <p:cNvSpPr/>
                <p:nvPr/>
              </p:nvSpPr>
              <p:spPr>
                <a:xfrm>
                  <a:off x="4404852"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0" name="Rectangle 29">
                  <a:extLst>
                    <a:ext uri="{FF2B5EF4-FFF2-40B4-BE49-F238E27FC236}">
                      <a16:creationId xmlns:a16="http://schemas.microsoft.com/office/drawing/2014/main" id="{3D8DAEEF-785E-4AE2-83AB-4728445C2F01}"/>
                    </a:ext>
                  </a:extLst>
                </p:cNvPr>
                <p:cNvSpPr/>
                <p:nvPr/>
              </p:nvSpPr>
              <p:spPr>
                <a:xfrm>
                  <a:off x="5250426"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1" name="Rectangle 30">
                  <a:extLst>
                    <a:ext uri="{FF2B5EF4-FFF2-40B4-BE49-F238E27FC236}">
                      <a16:creationId xmlns:a16="http://schemas.microsoft.com/office/drawing/2014/main" id="{FFE9C40F-0E5B-42F1-8C04-A5891A919871}"/>
                    </a:ext>
                  </a:extLst>
                </p:cNvPr>
                <p:cNvSpPr/>
                <p:nvPr/>
              </p:nvSpPr>
              <p:spPr>
                <a:xfrm>
                  <a:off x="6096000"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2" name="Rectangle 31">
                  <a:extLst>
                    <a:ext uri="{FF2B5EF4-FFF2-40B4-BE49-F238E27FC236}">
                      <a16:creationId xmlns:a16="http://schemas.microsoft.com/office/drawing/2014/main" id="{A349AC5C-4B1D-4B32-9C71-42BE45BCFBD0}"/>
                    </a:ext>
                  </a:extLst>
                </p:cNvPr>
                <p:cNvSpPr/>
                <p:nvPr/>
              </p:nvSpPr>
              <p:spPr>
                <a:xfrm>
                  <a:off x="6941574"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3" name="Rectangle 32">
                  <a:extLst>
                    <a:ext uri="{FF2B5EF4-FFF2-40B4-BE49-F238E27FC236}">
                      <a16:creationId xmlns:a16="http://schemas.microsoft.com/office/drawing/2014/main" id="{4CC3CCBF-B5FF-4E8B-97DB-BE653361AA67}"/>
                    </a:ext>
                  </a:extLst>
                </p:cNvPr>
                <p:cNvSpPr/>
                <p:nvPr/>
              </p:nvSpPr>
              <p:spPr>
                <a:xfrm>
                  <a:off x="7787148" y="4737274"/>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4" name="Rectangle 33">
                  <a:extLst>
                    <a:ext uri="{FF2B5EF4-FFF2-40B4-BE49-F238E27FC236}">
                      <a16:creationId xmlns:a16="http://schemas.microsoft.com/office/drawing/2014/main" id="{89579531-0A96-4D51-A988-3AF55A23E5D6}"/>
                    </a:ext>
                  </a:extLst>
                </p:cNvPr>
                <p:cNvSpPr/>
                <p:nvPr/>
              </p:nvSpPr>
              <p:spPr>
                <a:xfrm>
                  <a:off x="8632722" y="4737272"/>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6" name="Rectangle 35">
                  <a:extLst>
                    <a:ext uri="{FF2B5EF4-FFF2-40B4-BE49-F238E27FC236}">
                      <a16:creationId xmlns:a16="http://schemas.microsoft.com/office/drawing/2014/main" id="{035ACC20-7D3C-4763-91CE-930A249227AA}"/>
                    </a:ext>
                  </a:extLst>
                </p:cNvPr>
                <p:cNvSpPr/>
                <p:nvPr/>
              </p:nvSpPr>
              <p:spPr>
                <a:xfrm>
                  <a:off x="2713704" y="4735848"/>
                  <a:ext cx="6764592" cy="73230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A8D3EF6-4724-43B0-A0D3-10FA264DF968}"/>
                  </a:ext>
                </a:extLst>
              </p:cNvPr>
              <p:cNvGrpSpPr/>
              <p:nvPr/>
            </p:nvGrpSpPr>
            <p:grpSpPr>
              <a:xfrm>
                <a:off x="2713704" y="6037002"/>
                <a:ext cx="6764592" cy="738646"/>
                <a:chOff x="4119720" y="5746954"/>
                <a:chExt cx="6764592" cy="738646"/>
              </a:xfrm>
            </p:grpSpPr>
            <p:sp>
              <p:nvSpPr>
                <p:cNvPr id="38" name="Rectangle 37">
                  <a:extLst>
                    <a:ext uri="{FF2B5EF4-FFF2-40B4-BE49-F238E27FC236}">
                      <a16:creationId xmlns:a16="http://schemas.microsoft.com/office/drawing/2014/main" id="{68C82A39-7A4C-4EA4-AB4D-59B5E10C9B6D}"/>
                    </a:ext>
                  </a:extLst>
                </p:cNvPr>
                <p:cNvSpPr/>
                <p:nvPr/>
              </p:nvSpPr>
              <p:spPr>
                <a:xfrm>
                  <a:off x="4119720" y="5748380"/>
                  <a:ext cx="845574" cy="732308"/>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E9C2C-F4A2-4360-8F4D-96CA0B105463}"/>
                    </a:ext>
                  </a:extLst>
                </p:cNvPr>
                <p:cNvSpPr/>
                <p:nvPr/>
              </p:nvSpPr>
              <p:spPr>
                <a:xfrm>
                  <a:off x="4965294" y="5748380"/>
                  <a:ext cx="845574" cy="732308"/>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D03711-9F9F-40B3-99C1-5350C73CFBD1}"/>
                    </a:ext>
                  </a:extLst>
                </p:cNvPr>
                <p:cNvSpPr/>
                <p:nvPr/>
              </p:nvSpPr>
              <p:spPr>
                <a:xfrm>
                  <a:off x="5810868" y="5748380"/>
                  <a:ext cx="845574" cy="732308"/>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915E680-E837-4DAF-926E-7C3D0C187CA4}"/>
                    </a:ext>
                  </a:extLst>
                </p:cNvPr>
                <p:cNvSpPr/>
                <p:nvPr/>
              </p:nvSpPr>
              <p:spPr>
                <a:xfrm>
                  <a:off x="6656442" y="5748378"/>
                  <a:ext cx="845574" cy="732308"/>
                </a:xfrm>
                <a:prstGeom prst="rect">
                  <a:avLst/>
                </a:prstGeom>
                <a:solidFill>
                  <a:schemeClr val="accent1">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D59522DF-0365-444F-AF66-EAB5BA1FAF4E}"/>
                    </a:ext>
                  </a:extLst>
                </p:cNvPr>
                <p:cNvSpPr/>
                <p:nvPr/>
              </p:nvSpPr>
              <p:spPr>
                <a:xfrm>
                  <a:off x="7502016" y="5748378"/>
                  <a:ext cx="845574" cy="732308"/>
                </a:xfrm>
                <a:prstGeom prst="rect">
                  <a:avLst/>
                </a:prstGeom>
                <a:solidFill>
                  <a:schemeClr val="bg2">
                    <a:lumMod val="60000"/>
                    <a:lumOff val="4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FE610A3-9D50-4466-8340-607C56DE7F54}"/>
                    </a:ext>
                  </a:extLst>
                </p:cNvPr>
                <p:cNvSpPr/>
                <p:nvPr/>
              </p:nvSpPr>
              <p:spPr>
                <a:xfrm>
                  <a:off x="8347590" y="5748378"/>
                  <a:ext cx="845574" cy="732308"/>
                </a:xfrm>
                <a:prstGeom prst="rect">
                  <a:avLst/>
                </a:prstGeom>
                <a:solidFill>
                  <a:schemeClr val="tx2">
                    <a:lumMod val="2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D3683C52-7B2A-4500-8792-5CBA660C7AAB}"/>
                    </a:ext>
                  </a:extLst>
                </p:cNvPr>
                <p:cNvSpPr/>
                <p:nvPr/>
              </p:nvSpPr>
              <p:spPr>
                <a:xfrm>
                  <a:off x="9193164" y="5748380"/>
                  <a:ext cx="845574" cy="732306"/>
                </a:xfrm>
                <a:prstGeom prst="rect">
                  <a:avLst/>
                </a:prstGeom>
                <a:solidFill>
                  <a:schemeClr val="tx1">
                    <a:lumMod val="8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FADB812-4FAB-4DD3-9AAB-E81F361C5F2B}"/>
                    </a:ext>
                  </a:extLst>
                </p:cNvPr>
                <p:cNvSpPr/>
                <p:nvPr/>
              </p:nvSpPr>
              <p:spPr>
                <a:xfrm>
                  <a:off x="10038738" y="5748378"/>
                  <a:ext cx="845574" cy="732306"/>
                </a:xfrm>
                <a:prstGeom prst="rect">
                  <a:avLst/>
                </a:prstGeom>
                <a:solidFill>
                  <a:srgbClr val="FFFF0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6514CA2-3DA4-468D-880C-F2C6AF7148EB}"/>
                    </a:ext>
                  </a:extLst>
                </p:cNvPr>
                <p:cNvSpPr/>
                <p:nvPr/>
              </p:nvSpPr>
              <p:spPr>
                <a:xfrm>
                  <a:off x="4119720" y="5746954"/>
                  <a:ext cx="6764592" cy="73864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E42CE4DA-F4D2-4955-B178-66442DCBA01D}"/>
                  </a:ext>
                </a:extLst>
              </p:cNvPr>
              <p:cNvSpPr txBox="1"/>
              <p:nvPr/>
            </p:nvSpPr>
            <p:spPr>
              <a:xfrm>
                <a:off x="5707622" y="5373023"/>
                <a:ext cx="77674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57" name="Group 56">
                <a:extLst>
                  <a:ext uri="{FF2B5EF4-FFF2-40B4-BE49-F238E27FC236}">
                    <a16:creationId xmlns:a16="http://schemas.microsoft.com/office/drawing/2014/main" id="{79C76D72-0B76-4508-9C53-C9B558AFEB02}"/>
                  </a:ext>
                </a:extLst>
              </p:cNvPr>
              <p:cNvGrpSpPr/>
              <p:nvPr/>
            </p:nvGrpSpPr>
            <p:grpSpPr>
              <a:xfrm>
                <a:off x="2713704" y="3648571"/>
                <a:ext cx="6764592" cy="733734"/>
                <a:chOff x="2713704" y="3648571"/>
                <a:chExt cx="6764592" cy="733734"/>
              </a:xfrm>
            </p:grpSpPr>
            <p:sp>
              <p:nvSpPr>
                <p:cNvPr id="47" name="Rectangle 46">
                  <a:extLst>
                    <a:ext uri="{FF2B5EF4-FFF2-40B4-BE49-F238E27FC236}">
                      <a16:creationId xmlns:a16="http://schemas.microsoft.com/office/drawing/2014/main" id="{93758A34-C00B-4FFA-9848-E8EC951B716B}"/>
                    </a:ext>
                  </a:extLst>
                </p:cNvPr>
                <p:cNvSpPr/>
                <p:nvPr/>
              </p:nvSpPr>
              <p:spPr>
                <a:xfrm>
                  <a:off x="2713704"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8" name="Rectangle 47">
                  <a:extLst>
                    <a:ext uri="{FF2B5EF4-FFF2-40B4-BE49-F238E27FC236}">
                      <a16:creationId xmlns:a16="http://schemas.microsoft.com/office/drawing/2014/main" id="{AB92AFE1-175E-492D-93FC-6810080E555E}"/>
                    </a:ext>
                  </a:extLst>
                </p:cNvPr>
                <p:cNvSpPr/>
                <p:nvPr/>
              </p:nvSpPr>
              <p:spPr>
                <a:xfrm>
                  <a:off x="3559278"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A84B2D36-CF46-4656-B0B6-1AFC03795C30}"/>
                    </a:ext>
                  </a:extLst>
                </p:cNvPr>
                <p:cNvSpPr/>
                <p:nvPr/>
              </p:nvSpPr>
              <p:spPr>
                <a:xfrm>
                  <a:off x="4404852"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0" name="Rectangle 49">
                  <a:extLst>
                    <a:ext uri="{FF2B5EF4-FFF2-40B4-BE49-F238E27FC236}">
                      <a16:creationId xmlns:a16="http://schemas.microsoft.com/office/drawing/2014/main" id="{AA3B9E9B-0634-4C46-A7A5-2AA568CF975C}"/>
                    </a:ext>
                  </a:extLst>
                </p:cNvPr>
                <p:cNvSpPr/>
                <p:nvPr/>
              </p:nvSpPr>
              <p:spPr>
                <a:xfrm>
                  <a:off x="5250426"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1" name="Rectangle 50">
                  <a:extLst>
                    <a:ext uri="{FF2B5EF4-FFF2-40B4-BE49-F238E27FC236}">
                      <a16:creationId xmlns:a16="http://schemas.microsoft.com/office/drawing/2014/main" id="{3B19C2CC-563E-4155-A7A4-E58B736FE0EF}"/>
                    </a:ext>
                  </a:extLst>
                </p:cNvPr>
                <p:cNvSpPr/>
                <p:nvPr/>
              </p:nvSpPr>
              <p:spPr>
                <a:xfrm>
                  <a:off x="6096000"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2" name="Rectangle 51">
                  <a:extLst>
                    <a:ext uri="{FF2B5EF4-FFF2-40B4-BE49-F238E27FC236}">
                      <a16:creationId xmlns:a16="http://schemas.microsoft.com/office/drawing/2014/main" id="{C0ED09E8-6176-48D6-A985-24B6CE1232D7}"/>
                    </a:ext>
                  </a:extLst>
                </p:cNvPr>
                <p:cNvSpPr/>
                <p:nvPr/>
              </p:nvSpPr>
              <p:spPr>
                <a:xfrm>
                  <a:off x="6941574"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3" name="Rectangle 52">
                  <a:extLst>
                    <a:ext uri="{FF2B5EF4-FFF2-40B4-BE49-F238E27FC236}">
                      <a16:creationId xmlns:a16="http://schemas.microsoft.com/office/drawing/2014/main" id="{5624C0C1-C970-4B17-840E-1F419DD0938E}"/>
                    </a:ext>
                  </a:extLst>
                </p:cNvPr>
                <p:cNvSpPr/>
                <p:nvPr/>
              </p:nvSpPr>
              <p:spPr>
                <a:xfrm>
                  <a:off x="7787148" y="3649997"/>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4" name="Rectangle 53">
                  <a:extLst>
                    <a:ext uri="{FF2B5EF4-FFF2-40B4-BE49-F238E27FC236}">
                      <a16:creationId xmlns:a16="http://schemas.microsoft.com/office/drawing/2014/main" id="{DBBFBE20-1507-4424-B3D2-6B88D5D755DB}"/>
                    </a:ext>
                  </a:extLst>
                </p:cNvPr>
                <p:cNvSpPr/>
                <p:nvPr/>
              </p:nvSpPr>
              <p:spPr>
                <a:xfrm>
                  <a:off x="8632722" y="3649995"/>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5" name="Rectangle 54">
                  <a:extLst>
                    <a:ext uri="{FF2B5EF4-FFF2-40B4-BE49-F238E27FC236}">
                      <a16:creationId xmlns:a16="http://schemas.microsoft.com/office/drawing/2014/main" id="{CACD399A-2308-47C6-AF05-DD7B876D47FE}"/>
                    </a:ext>
                  </a:extLst>
                </p:cNvPr>
                <p:cNvSpPr/>
                <p:nvPr/>
              </p:nvSpPr>
              <p:spPr>
                <a:xfrm>
                  <a:off x="2713704" y="3648571"/>
                  <a:ext cx="6764592" cy="73230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sp>
            <p:nvSpPr>
              <p:cNvPr id="56" name="TextBox 55">
                <a:extLst>
                  <a:ext uri="{FF2B5EF4-FFF2-40B4-BE49-F238E27FC236}">
                    <a16:creationId xmlns:a16="http://schemas.microsoft.com/office/drawing/2014/main" id="{63E13A64-D133-431C-9311-7EE094BB48D1}"/>
                  </a:ext>
                </a:extLst>
              </p:cNvPr>
              <p:cNvSpPr txBox="1"/>
              <p:nvPr/>
            </p:nvSpPr>
            <p:spPr>
              <a:xfrm>
                <a:off x="5707625" y="4343968"/>
                <a:ext cx="7767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8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9" name="TextBox 58">
              <a:extLst>
                <a:ext uri="{FF2B5EF4-FFF2-40B4-BE49-F238E27FC236}">
                  <a16:creationId xmlns:a16="http://schemas.microsoft.com/office/drawing/2014/main" id="{E97EE39D-D652-49CD-8A05-2453759B72DE}"/>
                </a:ext>
              </a:extLst>
            </p:cNvPr>
            <p:cNvSpPr txBox="1"/>
            <p:nvPr/>
          </p:nvSpPr>
          <p:spPr>
            <a:xfrm>
              <a:off x="2443702" y="3675529"/>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60" name="TextBox 59">
              <a:extLst>
                <a:ext uri="{FF2B5EF4-FFF2-40B4-BE49-F238E27FC236}">
                  <a16:creationId xmlns:a16="http://schemas.microsoft.com/office/drawing/2014/main" id="{13AC6EF2-0AF7-4DF8-A372-27627B07EA40}"/>
                </a:ext>
              </a:extLst>
            </p:cNvPr>
            <p:cNvSpPr txBox="1"/>
            <p:nvPr/>
          </p:nvSpPr>
          <p:spPr>
            <a:xfrm>
              <a:off x="2269167" y="4899528"/>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sp>
          <p:nvSpPr>
            <p:cNvPr id="61" name="TextBox 60">
              <a:extLst>
                <a:ext uri="{FF2B5EF4-FFF2-40B4-BE49-F238E27FC236}">
                  <a16:creationId xmlns:a16="http://schemas.microsoft.com/office/drawing/2014/main" id="{D73B4525-DB34-40D3-BFEA-32A9385CA6A8}"/>
                </a:ext>
              </a:extLst>
            </p:cNvPr>
            <p:cNvSpPr txBox="1"/>
            <p:nvPr/>
          </p:nvSpPr>
          <p:spPr>
            <a:xfrm>
              <a:off x="2368168" y="6077594"/>
              <a:ext cx="24741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Encrypted:</a:t>
              </a:r>
            </a:p>
          </p:txBody>
        </p:sp>
      </p:grpSp>
      <p:sp>
        <p:nvSpPr>
          <p:cNvPr id="63" name="Rectangle 62">
            <a:extLst>
              <a:ext uri="{FF2B5EF4-FFF2-40B4-BE49-F238E27FC236}">
                <a16:creationId xmlns:a16="http://schemas.microsoft.com/office/drawing/2014/main" id="{56EA63DA-71EE-4FCE-9011-0FF90076892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4" name="Slide Number Placeholder 3">
            <a:extLst>
              <a:ext uri="{FF2B5EF4-FFF2-40B4-BE49-F238E27FC236}">
                <a16:creationId xmlns:a16="http://schemas.microsoft.com/office/drawing/2014/main" id="{02D19DDA-3135-45B4-BD3F-3B80CC120AF4}"/>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72049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4893647"/>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ü"/>
            </a:pPr>
            <a:r>
              <a:rPr lang="en-US" sz="2400" dirty="0">
                <a:solidFill>
                  <a:srgbClr val="D24726"/>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rgbClr val="D24726"/>
                </a:solidFill>
                <a:latin typeface="Calibri" panose="020F0502020204030204" pitchFamily="34" charset="0"/>
                <a:cs typeface="Calibri" panose="020F0502020204030204" pitchFamily="34" charset="0"/>
              </a:rPr>
              <a:t>are</a:t>
            </a:r>
            <a:r>
              <a:rPr lang="en-US" sz="2400" dirty="0">
                <a:solidFill>
                  <a:srgbClr val="D24726"/>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ü"/>
            </a:pPr>
            <a:r>
              <a:rPr lang="en-US" sz="2400" dirty="0">
                <a:solidFill>
                  <a:srgbClr val="D24726"/>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 (April 2019)</a:t>
            </a:r>
          </a:p>
          <a:p>
            <a:pPr marL="1028700" lvl="1" indent="-571500">
              <a:buFont typeface="Wingdings" panose="05000000000000000000" pitchFamily="2" charset="2"/>
              <a:buChar char="ü"/>
            </a:pPr>
            <a:r>
              <a:rPr lang="en-US" sz="2400" dirty="0">
                <a:solidFill>
                  <a:srgbClr val="D24726"/>
                </a:solidFill>
                <a:latin typeface="Calibri" panose="020F0502020204030204" pitchFamily="34" charset="0"/>
                <a:cs typeface="Calibri" panose="020F0502020204030204" pitchFamily="34" charset="0"/>
              </a:rPr>
              <a:t>We consider the tradeoff space and motivated use cases formed between ciphers other than just ChaCha20 (e.g. Freestyle, Rabbit, AES-CTR)</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ü"/>
            </a:pPr>
            <a:r>
              <a:rPr lang="en-US" sz="2400" dirty="0">
                <a:solidFill>
                  <a:srgbClr val="D24726"/>
                </a:solidFill>
                <a:latin typeface="Calibri" panose="020F0502020204030204" pitchFamily="34" charset="0"/>
                <a:cs typeface="Calibri" panose="020F0502020204030204" pitchFamily="34" charset="0"/>
              </a:rPr>
              <a:t>We present a novel theoretical framework for FDE and formally evaluate the security guarantees of our (and other) constructions</a:t>
            </a:r>
          </a:p>
        </p:txBody>
      </p:sp>
      <p:sp>
        <p:nvSpPr>
          <p:cNvPr id="6" name="Title 1">
            <a:extLst>
              <a:ext uri="{FF2B5EF4-FFF2-40B4-BE49-F238E27FC236}">
                <a16:creationId xmlns:a16="http://schemas.microsoft.com/office/drawing/2014/main" id="{78DA01A3-E124-4E9E-97C6-C16ABC1AA0CA}"/>
              </a:ext>
            </a:extLst>
          </p:cNvPr>
          <p:cNvSpPr txBox="1">
            <a:spLocks/>
          </p:cNvSpPr>
          <p:nvPr/>
        </p:nvSpPr>
        <p:spPr>
          <a:xfrm>
            <a:off x="209550" y="1712"/>
            <a:ext cx="117729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a:lstStyle>
          <a:p>
            <a:pPr>
              <a:spcBef>
                <a:spcPts val="0"/>
              </a:spcBef>
              <a:defRPr/>
            </a:pPr>
            <a:r>
              <a:rPr lang="en-US" sz="6000" b="1">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44451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BLOCKS VERSUS STREAMS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Stream ciphers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are also a thing</a:t>
            </a:r>
            <a:endParaRPr kumimoji="0" lang="en-US" sz="3600" b="0" i="0" u="none" strike="noStrike" kern="1200" cap="none" spc="0" normalizeH="0" baseline="0" noProof="0" dirty="0">
              <a:ln>
                <a:noFill/>
              </a:ln>
              <a:solidFill>
                <a:srgbClr val="C55A11"/>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Data encrypted via XOR as a continuous stream</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Stream ciphers are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FAST</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XOR (ARX) operation is simple, fast</a:t>
            </a:r>
          </a:p>
        </p:txBody>
      </p:sp>
      <p:grpSp>
        <p:nvGrpSpPr>
          <p:cNvPr id="62" name="Group 61">
            <a:extLst>
              <a:ext uri="{FF2B5EF4-FFF2-40B4-BE49-F238E27FC236}">
                <a16:creationId xmlns:a16="http://schemas.microsoft.com/office/drawing/2014/main" id="{3B1C4C6E-30CB-4770-8FF1-424D1218A4D4}"/>
              </a:ext>
            </a:extLst>
          </p:cNvPr>
          <p:cNvGrpSpPr/>
          <p:nvPr/>
        </p:nvGrpSpPr>
        <p:grpSpPr>
          <a:xfrm>
            <a:off x="1289442" y="3663319"/>
            <a:ext cx="9613117" cy="3127077"/>
            <a:chOff x="2269167" y="3663319"/>
            <a:chExt cx="9613117" cy="3127077"/>
          </a:xfrm>
        </p:grpSpPr>
        <p:grpSp>
          <p:nvGrpSpPr>
            <p:cNvPr id="58" name="Group 57">
              <a:extLst>
                <a:ext uri="{FF2B5EF4-FFF2-40B4-BE49-F238E27FC236}">
                  <a16:creationId xmlns:a16="http://schemas.microsoft.com/office/drawing/2014/main" id="{DA820DAB-C164-4E33-949F-C76E2B6BFE04}"/>
                </a:ext>
              </a:extLst>
            </p:cNvPr>
            <p:cNvGrpSpPr/>
            <p:nvPr/>
          </p:nvGrpSpPr>
          <p:grpSpPr>
            <a:xfrm>
              <a:off x="5117692" y="3663319"/>
              <a:ext cx="6764592" cy="3127077"/>
              <a:chOff x="2713704" y="3648571"/>
              <a:chExt cx="6764592" cy="3127077"/>
            </a:xfrm>
          </p:grpSpPr>
          <p:grpSp>
            <p:nvGrpSpPr>
              <p:cNvPr id="9" name="Group 8">
                <a:extLst>
                  <a:ext uri="{FF2B5EF4-FFF2-40B4-BE49-F238E27FC236}">
                    <a16:creationId xmlns:a16="http://schemas.microsoft.com/office/drawing/2014/main" id="{4CB911AB-EBE2-4D1C-A6BD-E518173572DC}"/>
                  </a:ext>
                </a:extLst>
              </p:cNvPr>
              <p:cNvGrpSpPr/>
              <p:nvPr/>
            </p:nvGrpSpPr>
            <p:grpSpPr>
              <a:xfrm>
                <a:off x="2713704" y="4863664"/>
                <a:ext cx="6764592" cy="733734"/>
                <a:chOff x="2713704" y="4735848"/>
                <a:chExt cx="6764592" cy="733734"/>
              </a:xfrm>
            </p:grpSpPr>
            <p:sp>
              <p:nvSpPr>
                <p:cNvPr id="27" name="Rectangle 26">
                  <a:extLst>
                    <a:ext uri="{FF2B5EF4-FFF2-40B4-BE49-F238E27FC236}">
                      <a16:creationId xmlns:a16="http://schemas.microsoft.com/office/drawing/2014/main" id="{AEFC1D94-E194-475C-BFDC-AEEEEFFDACC7}"/>
                    </a:ext>
                  </a:extLst>
                </p:cNvPr>
                <p:cNvSpPr/>
                <p:nvPr/>
              </p:nvSpPr>
              <p:spPr>
                <a:xfrm>
                  <a:off x="2713704"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28" name="Rectangle 27">
                  <a:extLst>
                    <a:ext uri="{FF2B5EF4-FFF2-40B4-BE49-F238E27FC236}">
                      <a16:creationId xmlns:a16="http://schemas.microsoft.com/office/drawing/2014/main" id="{22F38FC5-E2ED-436B-800A-2395BB8B0989}"/>
                    </a:ext>
                  </a:extLst>
                </p:cNvPr>
                <p:cNvSpPr/>
                <p:nvPr/>
              </p:nvSpPr>
              <p:spPr>
                <a:xfrm>
                  <a:off x="3559278"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9" name="Rectangle 28">
                  <a:extLst>
                    <a:ext uri="{FF2B5EF4-FFF2-40B4-BE49-F238E27FC236}">
                      <a16:creationId xmlns:a16="http://schemas.microsoft.com/office/drawing/2014/main" id="{52F4B68C-21F4-43F8-ABC5-8B0FEA3DD3BD}"/>
                    </a:ext>
                  </a:extLst>
                </p:cNvPr>
                <p:cNvSpPr/>
                <p:nvPr/>
              </p:nvSpPr>
              <p:spPr>
                <a:xfrm>
                  <a:off x="4404852"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0" name="Rectangle 29">
                  <a:extLst>
                    <a:ext uri="{FF2B5EF4-FFF2-40B4-BE49-F238E27FC236}">
                      <a16:creationId xmlns:a16="http://schemas.microsoft.com/office/drawing/2014/main" id="{3D8DAEEF-785E-4AE2-83AB-4728445C2F01}"/>
                    </a:ext>
                  </a:extLst>
                </p:cNvPr>
                <p:cNvSpPr/>
                <p:nvPr/>
              </p:nvSpPr>
              <p:spPr>
                <a:xfrm>
                  <a:off x="5250426"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1" name="Rectangle 30">
                  <a:extLst>
                    <a:ext uri="{FF2B5EF4-FFF2-40B4-BE49-F238E27FC236}">
                      <a16:creationId xmlns:a16="http://schemas.microsoft.com/office/drawing/2014/main" id="{FFE9C40F-0E5B-42F1-8C04-A5891A919871}"/>
                    </a:ext>
                  </a:extLst>
                </p:cNvPr>
                <p:cNvSpPr/>
                <p:nvPr/>
              </p:nvSpPr>
              <p:spPr>
                <a:xfrm>
                  <a:off x="6096000"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2" name="Rectangle 31">
                  <a:extLst>
                    <a:ext uri="{FF2B5EF4-FFF2-40B4-BE49-F238E27FC236}">
                      <a16:creationId xmlns:a16="http://schemas.microsoft.com/office/drawing/2014/main" id="{A349AC5C-4B1D-4B32-9C71-42BE45BCFBD0}"/>
                    </a:ext>
                  </a:extLst>
                </p:cNvPr>
                <p:cNvSpPr/>
                <p:nvPr/>
              </p:nvSpPr>
              <p:spPr>
                <a:xfrm>
                  <a:off x="6941574"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3" name="Rectangle 32">
                  <a:extLst>
                    <a:ext uri="{FF2B5EF4-FFF2-40B4-BE49-F238E27FC236}">
                      <a16:creationId xmlns:a16="http://schemas.microsoft.com/office/drawing/2014/main" id="{4CC3CCBF-B5FF-4E8B-97DB-BE653361AA67}"/>
                    </a:ext>
                  </a:extLst>
                </p:cNvPr>
                <p:cNvSpPr/>
                <p:nvPr/>
              </p:nvSpPr>
              <p:spPr>
                <a:xfrm>
                  <a:off x="7787148" y="4737274"/>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4" name="Rectangle 33">
                  <a:extLst>
                    <a:ext uri="{FF2B5EF4-FFF2-40B4-BE49-F238E27FC236}">
                      <a16:creationId xmlns:a16="http://schemas.microsoft.com/office/drawing/2014/main" id="{89579531-0A96-4D51-A988-3AF55A23E5D6}"/>
                    </a:ext>
                  </a:extLst>
                </p:cNvPr>
                <p:cNvSpPr/>
                <p:nvPr/>
              </p:nvSpPr>
              <p:spPr>
                <a:xfrm>
                  <a:off x="8632722" y="4737272"/>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6" name="Rectangle 35">
                  <a:extLst>
                    <a:ext uri="{FF2B5EF4-FFF2-40B4-BE49-F238E27FC236}">
                      <a16:creationId xmlns:a16="http://schemas.microsoft.com/office/drawing/2014/main" id="{035ACC20-7D3C-4763-91CE-930A249227AA}"/>
                    </a:ext>
                  </a:extLst>
                </p:cNvPr>
                <p:cNvSpPr/>
                <p:nvPr/>
              </p:nvSpPr>
              <p:spPr>
                <a:xfrm>
                  <a:off x="2713704" y="4735848"/>
                  <a:ext cx="6764592" cy="73230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A8D3EF6-4724-43B0-A0D3-10FA264DF968}"/>
                  </a:ext>
                </a:extLst>
              </p:cNvPr>
              <p:cNvGrpSpPr/>
              <p:nvPr/>
            </p:nvGrpSpPr>
            <p:grpSpPr>
              <a:xfrm>
                <a:off x="2713704" y="6037002"/>
                <a:ext cx="6764592" cy="738646"/>
                <a:chOff x="4119720" y="5746954"/>
                <a:chExt cx="6764592" cy="738646"/>
              </a:xfrm>
            </p:grpSpPr>
            <p:sp>
              <p:nvSpPr>
                <p:cNvPr id="38" name="Rectangle 37">
                  <a:extLst>
                    <a:ext uri="{FF2B5EF4-FFF2-40B4-BE49-F238E27FC236}">
                      <a16:creationId xmlns:a16="http://schemas.microsoft.com/office/drawing/2014/main" id="{68C82A39-7A4C-4EA4-AB4D-59B5E10C9B6D}"/>
                    </a:ext>
                  </a:extLst>
                </p:cNvPr>
                <p:cNvSpPr/>
                <p:nvPr/>
              </p:nvSpPr>
              <p:spPr>
                <a:xfrm>
                  <a:off x="4119720" y="5748380"/>
                  <a:ext cx="845574" cy="732308"/>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E9C2C-F4A2-4360-8F4D-96CA0B105463}"/>
                    </a:ext>
                  </a:extLst>
                </p:cNvPr>
                <p:cNvSpPr/>
                <p:nvPr/>
              </p:nvSpPr>
              <p:spPr>
                <a:xfrm>
                  <a:off x="4965294" y="5748380"/>
                  <a:ext cx="845574" cy="732308"/>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D03711-9F9F-40B3-99C1-5350C73CFBD1}"/>
                    </a:ext>
                  </a:extLst>
                </p:cNvPr>
                <p:cNvSpPr/>
                <p:nvPr/>
              </p:nvSpPr>
              <p:spPr>
                <a:xfrm>
                  <a:off x="5810868" y="5748380"/>
                  <a:ext cx="845574" cy="732308"/>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915E680-E837-4DAF-926E-7C3D0C187CA4}"/>
                    </a:ext>
                  </a:extLst>
                </p:cNvPr>
                <p:cNvSpPr/>
                <p:nvPr/>
              </p:nvSpPr>
              <p:spPr>
                <a:xfrm>
                  <a:off x="6656442" y="5748378"/>
                  <a:ext cx="845574" cy="732308"/>
                </a:xfrm>
                <a:prstGeom prst="rect">
                  <a:avLst/>
                </a:prstGeom>
                <a:solidFill>
                  <a:schemeClr val="accent1">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D59522DF-0365-444F-AF66-EAB5BA1FAF4E}"/>
                    </a:ext>
                  </a:extLst>
                </p:cNvPr>
                <p:cNvSpPr/>
                <p:nvPr/>
              </p:nvSpPr>
              <p:spPr>
                <a:xfrm>
                  <a:off x="7502016" y="5748378"/>
                  <a:ext cx="845574" cy="732308"/>
                </a:xfrm>
                <a:prstGeom prst="rect">
                  <a:avLst/>
                </a:prstGeom>
                <a:solidFill>
                  <a:schemeClr val="bg2">
                    <a:lumMod val="60000"/>
                    <a:lumOff val="4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FE610A3-9D50-4466-8340-607C56DE7F54}"/>
                    </a:ext>
                  </a:extLst>
                </p:cNvPr>
                <p:cNvSpPr/>
                <p:nvPr/>
              </p:nvSpPr>
              <p:spPr>
                <a:xfrm>
                  <a:off x="8347590" y="5748378"/>
                  <a:ext cx="845574" cy="732308"/>
                </a:xfrm>
                <a:prstGeom prst="rect">
                  <a:avLst/>
                </a:prstGeom>
                <a:solidFill>
                  <a:schemeClr val="tx2">
                    <a:lumMod val="2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D3683C52-7B2A-4500-8792-5CBA660C7AAB}"/>
                    </a:ext>
                  </a:extLst>
                </p:cNvPr>
                <p:cNvSpPr/>
                <p:nvPr/>
              </p:nvSpPr>
              <p:spPr>
                <a:xfrm>
                  <a:off x="9193164" y="5748380"/>
                  <a:ext cx="845574" cy="732306"/>
                </a:xfrm>
                <a:prstGeom prst="rect">
                  <a:avLst/>
                </a:prstGeom>
                <a:solidFill>
                  <a:schemeClr val="tx1">
                    <a:lumMod val="8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FADB812-4FAB-4DD3-9AAB-E81F361C5F2B}"/>
                    </a:ext>
                  </a:extLst>
                </p:cNvPr>
                <p:cNvSpPr/>
                <p:nvPr/>
              </p:nvSpPr>
              <p:spPr>
                <a:xfrm>
                  <a:off x="10038738" y="5748378"/>
                  <a:ext cx="845574" cy="732306"/>
                </a:xfrm>
                <a:prstGeom prst="rect">
                  <a:avLst/>
                </a:prstGeom>
                <a:solidFill>
                  <a:srgbClr val="FFFF0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6514CA2-3DA4-468D-880C-F2C6AF7148EB}"/>
                    </a:ext>
                  </a:extLst>
                </p:cNvPr>
                <p:cNvSpPr/>
                <p:nvPr/>
              </p:nvSpPr>
              <p:spPr>
                <a:xfrm>
                  <a:off x="4119720" y="5746954"/>
                  <a:ext cx="6764592" cy="73864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E42CE4DA-F4D2-4955-B178-66442DCBA01D}"/>
                  </a:ext>
                </a:extLst>
              </p:cNvPr>
              <p:cNvSpPr txBox="1"/>
              <p:nvPr/>
            </p:nvSpPr>
            <p:spPr>
              <a:xfrm>
                <a:off x="5707622" y="5373023"/>
                <a:ext cx="77674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57" name="Group 56">
                <a:extLst>
                  <a:ext uri="{FF2B5EF4-FFF2-40B4-BE49-F238E27FC236}">
                    <a16:creationId xmlns:a16="http://schemas.microsoft.com/office/drawing/2014/main" id="{79C76D72-0B76-4508-9C53-C9B558AFEB02}"/>
                  </a:ext>
                </a:extLst>
              </p:cNvPr>
              <p:cNvGrpSpPr/>
              <p:nvPr/>
            </p:nvGrpSpPr>
            <p:grpSpPr>
              <a:xfrm>
                <a:off x="2713704" y="3648571"/>
                <a:ext cx="6764592" cy="733734"/>
                <a:chOff x="2713704" y="3648571"/>
                <a:chExt cx="6764592" cy="733734"/>
              </a:xfrm>
            </p:grpSpPr>
            <p:sp>
              <p:nvSpPr>
                <p:cNvPr id="47" name="Rectangle 46">
                  <a:extLst>
                    <a:ext uri="{FF2B5EF4-FFF2-40B4-BE49-F238E27FC236}">
                      <a16:creationId xmlns:a16="http://schemas.microsoft.com/office/drawing/2014/main" id="{93758A34-C00B-4FFA-9848-E8EC951B716B}"/>
                    </a:ext>
                  </a:extLst>
                </p:cNvPr>
                <p:cNvSpPr/>
                <p:nvPr/>
              </p:nvSpPr>
              <p:spPr>
                <a:xfrm>
                  <a:off x="2713704"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8" name="Rectangle 47">
                  <a:extLst>
                    <a:ext uri="{FF2B5EF4-FFF2-40B4-BE49-F238E27FC236}">
                      <a16:creationId xmlns:a16="http://schemas.microsoft.com/office/drawing/2014/main" id="{AB92AFE1-175E-492D-93FC-6810080E555E}"/>
                    </a:ext>
                  </a:extLst>
                </p:cNvPr>
                <p:cNvSpPr/>
                <p:nvPr/>
              </p:nvSpPr>
              <p:spPr>
                <a:xfrm>
                  <a:off x="3559278"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A84B2D36-CF46-4656-B0B6-1AFC03795C30}"/>
                    </a:ext>
                  </a:extLst>
                </p:cNvPr>
                <p:cNvSpPr/>
                <p:nvPr/>
              </p:nvSpPr>
              <p:spPr>
                <a:xfrm>
                  <a:off x="4404852"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0" name="Rectangle 49">
                  <a:extLst>
                    <a:ext uri="{FF2B5EF4-FFF2-40B4-BE49-F238E27FC236}">
                      <a16:creationId xmlns:a16="http://schemas.microsoft.com/office/drawing/2014/main" id="{AA3B9E9B-0634-4C46-A7A5-2AA568CF975C}"/>
                    </a:ext>
                  </a:extLst>
                </p:cNvPr>
                <p:cNvSpPr/>
                <p:nvPr/>
              </p:nvSpPr>
              <p:spPr>
                <a:xfrm>
                  <a:off x="5250426"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1" name="Rectangle 50">
                  <a:extLst>
                    <a:ext uri="{FF2B5EF4-FFF2-40B4-BE49-F238E27FC236}">
                      <a16:creationId xmlns:a16="http://schemas.microsoft.com/office/drawing/2014/main" id="{3B19C2CC-563E-4155-A7A4-E58B736FE0EF}"/>
                    </a:ext>
                  </a:extLst>
                </p:cNvPr>
                <p:cNvSpPr/>
                <p:nvPr/>
              </p:nvSpPr>
              <p:spPr>
                <a:xfrm>
                  <a:off x="6096000"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2" name="Rectangle 51">
                  <a:extLst>
                    <a:ext uri="{FF2B5EF4-FFF2-40B4-BE49-F238E27FC236}">
                      <a16:creationId xmlns:a16="http://schemas.microsoft.com/office/drawing/2014/main" id="{C0ED09E8-6176-48D6-A985-24B6CE1232D7}"/>
                    </a:ext>
                  </a:extLst>
                </p:cNvPr>
                <p:cNvSpPr/>
                <p:nvPr/>
              </p:nvSpPr>
              <p:spPr>
                <a:xfrm>
                  <a:off x="6941574"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3" name="Rectangle 52">
                  <a:extLst>
                    <a:ext uri="{FF2B5EF4-FFF2-40B4-BE49-F238E27FC236}">
                      <a16:creationId xmlns:a16="http://schemas.microsoft.com/office/drawing/2014/main" id="{5624C0C1-C970-4B17-840E-1F419DD0938E}"/>
                    </a:ext>
                  </a:extLst>
                </p:cNvPr>
                <p:cNvSpPr/>
                <p:nvPr/>
              </p:nvSpPr>
              <p:spPr>
                <a:xfrm>
                  <a:off x="7787148" y="3649997"/>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4" name="Rectangle 53">
                  <a:extLst>
                    <a:ext uri="{FF2B5EF4-FFF2-40B4-BE49-F238E27FC236}">
                      <a16:creationId xmlns:a16="http://schemas.microsoft.com/office/drawing/2014/main" id="{DBBFBE20-1507-4424-B3D2-6B88D5D755DB}"/>
                    </a:ext>
                  </a:extLst>
                </p:cNvPr>
                <p:cNvSpPr/>
                <p:nvPr/>
              </p:nvSpPr>
              <p:spPr>
                <a:xfrm>
                  <a:off x="8632722" y="3649995"/>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5" name="Rectangle 54">
                  <a:extLst>
                    <a:ext uri="{FF2B5EF4-FFF2-40B4-BE49-F238E27FC236}">
                      <a16:creationId xmlns:a16="http://schemas.microsoft.com/office/drawing/2014/main" id="{CACD399A-2308-47C6-AF05-DD7B876D47FE}"/>
                    </a:ext>
                  </a:extLst>
                </p:cNvPr>
                <p:cNvSpPr/>
                <p:nvPr/>
              </p:nvSpPr>
              <p:spPr>
                <a:xfrm>
                  <a:off x="2713704" y="3648571"/>
                  <a:ext cx="6764592" cy="73230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sp>
            <p:nvSpPr>
              <p:cNvPr id="56" name="TextBox 55">
                <a:extLst>
                  <a:ext uri="{FF2B5EF4-FFF2-40B4-BE49-F238E27FC236}">
                    <a16:creationId xmlns:a16="http://schemas.microsoft.com/office/drawing/2014/main" id="{63E13A64-D133-431C-9311-7EE094BB48D1}"/>
                  </a:ext>
                </a:extLst>
              </p:cNvPr>
              <p:cNvSpPr txBox="1"/>
              <p:nvPr/>
            </p:nvSpPr>
            <p:spPr>
              <a:xfrm>
                <a:off x="5707625" y="4343968"/>
                <a:ext cx="7767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8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9" name="TextBox 58">
              <a:extLst>
                <a:ext uri="{FF2B5EF4-FFF2-40B4-BE49-F238E27FC236}">
                  <a16:creationId xmlns:a16="http://schemas.microsoft.com/office/drawing/2014/main" id="{E97EE39D-D652-49CD-8A05-2453759B72DE}"/>
                </a:ext>
              </a:extLst>
            </p:cNvPr>
            <p:cNvSpPr txBox="1"/>
            <p:nvPr/>
          </p:nvSpPr>
          <p:spPr>
            <a:xfrm>
              <a:off x="2443702" y="3675529"/>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60" name="TextBox 59">
              <a:extLst>
                <a:ext uri="{FF2B5EF4-FFF2-40B4-BE49-F238E27FC236}">
                  <a16:creationId xmlns:a16="http://schemas.microsoft.com/office/drawing/2014/main" id="{13AC6EF2-0AF7-4DF8-A372-27627B07EA40}"/>
                </a:ext>
              </a:extLst>
            </p:cNvPr>
            <p:cNvSpPr txBox="1"/>
            <p:nvPr/>
          </p:nvSpPr>
          <p:spPr>
            <a:xfrm>
              <a:off x="2269167" y="4899528"/>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sp>
          <p:nvSpPr>
            <p:cNvPr id="61" name="TextBox 60">
              <a:extLst>
                <a:ext uri="{FF2B5EF4-FFF2-40B4-BE49-F238E27FC236}">
                  <a16:creationId xmlns:a16="http://schemas.microsoft.com/office/drawing/2014/main" id="{D73B4525-DB34-40D3-BFEA-32A9385CA6A8}"/>
                </a:ext>
              </a:extLst>
            </p:cNvPr>
            <p:cNvSpPr txBox="1"/>
            <p:nvPr/>
          </p:nvSpPr>
          <p:spPr>
            <a:xfrm>
              <a:off x="2368168" y="6077594"/>
              <a:ext cx="24741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Encrypted:</a:t>
              </a:r>
            </a:p>
          </p:txBody>
        </p:sp>
      </p:grpSp>
      <p:sp>
        <p:nvSpPr>
          <p:cNvPr id="63" name="Rectangle 62">
            <a:extLst>
              <a:ext uri="{FF2B5EF4-FFF2-40B4-BE49-F238E27FC236}">
                <a16:creationId xmlns:a16="http://schemas.microsoft.com/office/drawing/2014/main" id="{3664D7A2-D9E4-49A0-811E-A2BF302F7B3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4" name="Slide Number Placeholder 3">
            <a:extLst>
              <a:ext uri="{FF2B5EF4-FFF2-40B4-BE49-F238E27FC236}">
                <a16:creationId xmlns:a16="http://schemas.microsoft.com/office/drawing/2014/main" id="{10C15B37-85A0-4612-9496-A9E228FD8A89}"/>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994603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p:txBody>
      </p:sp>
      <p:sp>
        <p:nvSpPr>
          <p:cNvPr id="4" name="Rectangle 3">
            <a:extLst>
              <a:ext uri="{FF2B5EF4-FFF2-40B4-BE49-F238E27FC236}">
                <a16:creationId xmlns:a16="http://schemas.microsoft.com/office/drawing/2014/main" id="{E49ADE15-85C6-4D69-8F89-6BADBA9DEB4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17555944-6F7C-4F2A-BBC2-CE55326853B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6715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1754326"/>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High throughput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Sosemanuk</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Rabbit</a:t>
            </a:r>
          </a:p>
        </p:txBody>
      </p:sp>
      <p:sp>
        <p:nvSpPr>
          <p:cNvPr id="4" name="Rectangle 3">
            <a:extLst>
              <a:ext uri="{FF2B5EF4-FFF2-40B4-BE49-F238E27FC236}">
                <a16:creationId xmlns:a16="http://schemas.microsoft.com/office/drawing/2014/main" id="{9DDBE394-485D-4471-80C3-496D004BD96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3DD311F1-DA63-42B8-87E0-700A8B6D6E2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066421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2862322"/>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High throughput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Sosemanuk</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Rabbit</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Software/energy efficient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ChaCha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Salsa</a:t>
            </a:r>
          </a:p>
        </p:txBody>
      </p:sp>
      <p:sp>
        <p:nvSpPr>
          <p:cNvPr id="4" name="Rectangle 3">
            <a:extLst>
              <a:ext uri="{FF2B5EF4-FFF2-40B4-BE49-F238E27FC236}">
                <a16:creationId xmlns:a16="http://schemas.microsoft.com/office/drawing/2014/main" id="{A874E3C0-8E43-41C0-A464-7143741C1D84}"/>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12B8A832-E701-4800-BF53-C5A022270770}"/>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4388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3970318"/>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High throughput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Sosemanuk</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Rabbit</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Software/energy efficient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ChaCha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Salsa</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Tweakable overwrite-resistant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Freestyle</a:t>
            </a:r>
          </a:p>
        </p:txBody>
      </p:sp>
      <p:sp>
        <p:nvSpPr>
          <p:cNvPr id="4" name="Rectangle 3">
            <a:extLst>
              <a:ext uri="{FF2B5EF4-FFF2-40B4-BE49-F238E27FC236}">
                <a16:creationId xmlns:a16="http://schemas.microsoft.com/office/drawing/2014/main" id="{371304EF-4DFB-45B1-9653-561CBAF8A74E}"/>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DAC8BBB8-A948-4730-B81D-E1EF1DA44153}"/>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042684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563231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High throughput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Sosemanuk</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Rabbit</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Software/energy efficient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ChaCha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Salsa</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Tweakable overwrite-resistant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Freestyle</a:t>
            </a:r>
          </a:p>
          <a:p>
            <a:pPr marL="1028700" lvl="1" indent="-571500">
              <a:buClr>
                <a:prstClr val="black"/>
              </a:buClr>
              <a:buFont typeface="Calibri" panose="020F0502020204030204" pitchFamily="34" charset="0"/>
              <a:buChar char="◊"/>
              <a:defRPr/>
            </a:pPr>
            <a:r>
              <a:rPr lang="en-US" sz="3600" dirty="0">
                <a:solidFill>
                  <a:prstClr val="black"/>
                </a:solidFill>
              </a:rPr>
              <a:t>Hardware-accelerated and other interesting ciphers</a:t>
            </a:r>
          </a:p>
          <a:p>
            <a:pPr marL="1485900" lvl="2" indent="-571500">
              <a:buClr>
                <a:prstClr val="black"/>
              </a:buClr>
              <a:buFont typeface="Calibri" panose="020F0502020204030204" pitchFamily="34" charset="0"/>
              <a:buChar char="◊"/>
              <a:defRPr/>
            </a:pPr>
            <a:r>
              <a:rPr lang="en-US" sz="3600" dirty="0">
                <a:solidFill>
                  <a:prstClr val="black"/>
                </a:solidFill>
              </a:rPr>
              <a:t>Reduced-round </a:t>
            </a:r>
            <a:r>
              <a:rPr lang="en-US" sz="3600" dirty="0" err="1">
                <a:solidFill>
                  <a:prstClr val="black"/>
                </a:solidFill>
              </a:rPr>
              <a:t>ChaCha</a:t>
            </a:r>
            <a:r>
              <a:rPr lang="en-US" sz="3600" dirty="0">
                <a:solidFill>
                  <a:prstClr val="black"/>
                </a:solidFill>
              </a:rPr>
              <a:t> (e.g. ARM Neon </a:t>
            </a:r>
            <a:r>
              <a:rPr lang="en-US" sz="3600" dirty="0" err="1">
                <a:solidFill>
                  <a:prstClr val="black"/>
                </a:solidFill>
              </a:rPr>
              <a:t>impl</a:t>
            </a:r>
            <a:r>
              <a:rPr lang="en-US" sz="3600" dirty="0">
                <a:solidFill>
                  <a:prstClr val="black"/>
                </a:solidFill>
              </a:rPr>
              <a:t>)</a:t>
            </a:r>
          </a:p>
          <a:p>
            <a:pPr marL="1485900" lvl="2" indent="-571500">
              <a:buClr>
                <a:prstClr val="black"/>
              </a:buClr>
              <a:buFont typeface="Calibri" panose="020F0502020204030204" pitchFamily="34" charset="0"/>
              <a:buChar char="◊"/>
              <a:defRPr/>
            </a:pPr>
            <a:r>
              <a:rPr lang="en-US" sz="3600" dirty="0">
                <a:solidFill>
                  <a:prstClr val="black"/>
                </a:solidFill>
              </a:rPr>
              <a:t>CTR mode block ciphers (e.g. AES-CTR)</a:t>
            </a:r>
          </a:p>
        </p:txBody>
      </p:sp>
      <p:sp>
        <p:nvSpPr>
          <p:cNvPr id="4" name="Rectangle 3">
            <a:extLst>
              <a:ext uri="{FF2B5EF4-FFF2-40B4-BE49-F238E27FC236}">
                <a16:creationId xmlns:a16="http://schemas.microsoft.com/office/drawing/2014/main" id="{E9BA608E-4C21-4D3E-A6DF-323D586B77B1}"/>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8575B04F-002D-4091-8453-D842B0B5B30F}"/>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333928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Switch Ciphers, Problem Solved?</a:t>
            </a:r>
          </a:p>
        </p:txBody>
      </p:sp>
      <p:pic>
        <p:nvPicPr>
          <p:cNvPr id="2050" name="Picture 2">
            <a:extLst>
              <a:ext uri="{FF2B5EF4-FFF2-40B4-BE49-F238E27FC236}">
                <a16:creationId xmlns:a16="http://schemas.microsoft.com/office/drawing/2014/main" id="{AB52C357-D363-4B35-BE6F-22C9F5AD0B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55308" y="1295400"/>
            <a:ext cx="4681384" cy="54616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41E0F75-7062-408C-8FE1-EC57EE12116A}"/>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3499F5B1-9752-4798-B928-845962AE7E81}"/>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4237156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Big Problems with Stream Ciphers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two big problems with using stream ciphers for FDE:</a:t>
            </a:r>
          </a:p>
        </p:txBody>
      </p:sp>
      <p:sp>
        <p:nvSpPr>
          <p:cNvPr id="4" name="Rectangle 3">
            <a:extLst>
              <a:ext uri="{FF2B5EF4-FFF2-40B4-BE49-F238E27FC236}">
                <a16:creationId xmlns:a16="http://schemas.microsoft.com/office/drawing/2014/main" id="{15B27CF3-70D7-45E3-B8F7-E75590F77BBB}"/>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02B0ECAC-514A-4E70-9D35-B09F08AB73AD}"/>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066636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Big Problems with Stream Ciphers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two big problems with using stream ciphers for FDE:</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Data confidentiality can be trivially violated with overwrites</a:t>
            </a:r>
          </a:p>
        </p:txBody>
      </p:sp>
      <p:sp>
        <p:nvSpPr>
          <p:cNvPr id="4" name="Rectangle 3">
            <a:extLst>
              <a:ext uri="{FF2B5EF4-FFF2-40B4-BE49-F238E27FC236}">
                <a16:creationId xmlns:a16="http://schemas.microsoft.com/office/drawing/2014/main" id="{311E7D77-16B3-49B3-8CB2-074D243066A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CA78476D-3184-48DB-9C12-5093BA9AE3CE}"/>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725677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Big Problems with Stream Ciphers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two big problems with using stream ciphers for FDE:</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Data confidentiality can be trivially violated with overwrites</a:t>
            </a: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Rolling back the system to a previously valid state also leads to confidentiality violations</a:t>
            </a:r>
          </a:p>
        </p:txBody>
      </p:sp>
      <p:sp>
        <p:nvSpPr>
          <p:cNvPr id="4" name="Rectangle 3">
            <a:extLst>
              <a:ext uri="{FF2B5EF4-FFF2-40B4-BE49-F238E27FC236}">
                <a16:creationId xmlns:a16="http://schemas.microsoft.com/office/drawing/2014/main" id="{A2B7B179-F97B-4F12-BA22-3F1B9EC557F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905BF39D-F293-4BD5-A586-65495153F78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59944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1938992"/>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chemeClr val="bg1"/>
                </a:solidFill>
                <a:latin typeface="Calibri" panose="020F0502020204030204" pitchFamily="34" charset="0"/>
                <a:cs typeface="Calibri" panose="020F0502020204030204" pitchFamily="34" charset="0"/>
              </a:rPr>
              <a:t>are</a:t>
            </a:r>
            <a:r>
              <a:rPr lang="en-US" sz="2400" dirty="0">
                <a:solidFill>
                  <a:schemeClr val="bg1"/>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p:txBody>
      </p:sp>
      <p:sp>
        <p:nvSpPr>
          <p:cNvPr id="7" name="Title 1">
            <a:extLst>
              <a:ext uri="{FF2B5EF4-FFF2-40B4-BE49-F238E27FC236}">
                <a16:creationId xmlns:a16="http://schemas.microsoft.com/office/drawing/2014/main" id="{FBCEF7BA-3F17-4A11-9F33-67C30D239CC9}"/>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27224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7" name="Slide Number Placeholder 6">
            <a:extLst>
              <a:ext uri="{FF2B5EF4-FFF2-40B4-BE49-F238E27FC236}">
                <a16:creationId xmlns:a16="http://schemas.microsoft.com/office/drawing/2014/main" id="{CFD11FA5-2E3D-4EA4-B236-19939C6E4E47}"/>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1296833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pic>
        <p:nvPicPr>
          <p:cNvPr id="14" name="Picture 13">
            <a:extLst>
              <a:ext uri="{FF2B5EF4-FFF2-40B4-BE49-F238E27FC236}">
                <a16:creationId xmlns:a16="http://schemas.microsoft.com/office/drawing/2014/main" id="{0860D2D8-D06B-4E0E-8937-2C7DFAA57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711" y="2208432"/>
            <a:ext cx="1229976" cy="1239748"/>
          </a:xfrm>
          <a:prstGeom prst="rect">
            <a:avLst/>
          </a:prstGeom>
        </p:spPr>
      </p:pic>
      <p:sp>
        <p:nvSpPr>
          <p:cNvPr id="20" name="TextBox 19">
            <a:extLst>
              <a:ext uri="{FF2B5EF4-FFF2-40B4-BE49-F238E27FC236}">
                <a16:creationId xmlns:a16="http://schemas.microsoft.com/office/drawing/2014/main" id="{8E2838E5-7410-4B81-BF75-62A3F11C7D59}"/>
              </a:ext>
            </a:extLst>
          </p:cNvPr>
          <p:cNvSpPr txBox="1"/>
          <p:nvPr/>
        </p:nvSpPr>
        <p:spPr>
          <a:xfrm>
            <a:off x="114300" y="2474363"/>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22" name="TextBox 21">
            <a:extLst>
              <a:ext uri="{FF2B5EF4-FFF2-40B4-BE49-F238E27FC236}">
                <a16:creationId xmlns:a16="http://schemas.microsoft.com/office/drawing/2014/main" id="{3E2E4E94-8270-436D-A425-28C2CAA03516}"/>
              </a:ext>
            </a:extLst>
          </p:cNvPr>
          <p:cNvSpPr txBox="1"/>
          <p:nvPr/>
        </p:nvSpPr>
        <p:spPr>
          <a:xfrm>
            <a:off x="114299" y="3980812"/>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pic>
        <p:nvPicPr>
          <p:cNvPr id="23" name="Picture 22">
            <a:extLst>
              <a:ext uri="{FF2B5EF4-FFF2-40B4-BE49-F238E27FC236}">
                <a16:creationId xmlns:a16="http://schemas.microsoft.com/office/drawing/2014/main" id="{E9F7CD3D-3346-4A67-ABB9-2CA3A6CBABA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58711" y="3687055"/>
            <a:ext cx="1292663" cy="1295400"/>
          </a:xfrm>
          <a:prstGeom prst="rect">
            <a:avLst/>
          </a:prstGeom>
        </p:spPr>
      </p:pic>
      <p:sp>
        <p:nvSpPr>
          <p:cNvPr id="7" name="Slide Number Placeholder 6">
            <a:extLst>
              <a:ext uri="{FF2B5EF4-FFF2-40B4-BE49-F238E27FC236}">
                <a16:creationId xmlns:a16="http://schemas.microsoft.com/office/drawing/2014/main" id="{3557ECC3-85D8-4B93-9229-0C0D864AAB92}"/>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875194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pic>
        <p:nvPicPr>
          <p:cNvPr id="14" name="Picture 13">
            <a:extLst>
              <a:ext uri="{FF2B5EF4-FFF2-40B4-BE49-F238E27FC236}">
                <a16:creationId xmlns:a16="http://schemas.microsoft.com/office/drawing/2014/main" id="{0860D2D8-D06B-4E0E-8937-2C7DFAA57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711" y="2208432"/>
            <a:ext cx="1229976" cy="1239748"/>
          </a:xfrm>
          <a:prstGeom prst="rect">
            <a:avLst/>
          </a:prstGeom>
        </p:spPr>
      </p:pic>
      <p:sp>
        <p:nvSpPr>
          <p:cNvPr id="20" name="TextBox 19">
            <a:extLst>
              <a:ext uri="{FF2B5EF4-FFF2-40B4-BE49-F238E27FC236}">
                <a16:creationId xmlns:a16="http://schemas.microsoft.com/office/drawing/2014/main" id="{8E2838E5-7410-4B81-BF75-62A3F11C7D59}"/>
              </a:ext>
            </a:extLst>
          </p:cNvPr>
          <p:cNvSpPr txBox="1"/>
          <p:nvPr/>
        </p:nvSpPr>
        <p:spPr>
          <a:xfrm>
            <a:off x="114300" y="2474363"/>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22" name="TextBox 21">
            <a:extLst>
              <a:ext uri="{FF2B5EF4-FFF2-40B4-BE49-F238E27FC236}">
                <a16:creationId xmlns:a16="http://schemas.microsoft.com/office/drawing/2014/main" id="{3E2E4E94-8270-436D-A425-28C2CAA03516}"/>
              </a:ext>
            </a:extLst>
          </p:cNvPr>
          <p:cNvSpPr txBox="1"/>
          <p:nvPr/>
        </p:nvSpPr>
        <p:spPr>
          <a:xfrm>
            <a:off x="114299" y="3980812"/>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pic>
        <p:nvPicPr>
          <p:cNvPr id="23" name="Picture 22">
            <a:extLst>
              <a:ext uri="{FF2B5EF4-FFF2-40B4-BE49-F238E27FC236}">
                <a16:creationId xmlns:a16="http://schemas.microsoft.com/office/drawing/2014/main" id="{E9F7CD3D-3346-4A67-ABB9-2CA3A6CBABA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58711" y="3687055"/>
            <a:ext cx="1292663" cy="1295400"/>
          </a:xfrm>
          <a:prstGeom prst="rect">
            <a:avLst/>
          </a:prstGeom>
        </p:spPr>
      </p:pic>
      <p:pic>
        <p:nvPicPr>
          <p:cNvPr id="11" name="Picture 10">
            <a:extLst>
              <a:ext uri="{FF2B5EF4-FFF2-40B4-BE49-F238E27FC236}">
                <a16:creationId xmlns:a16="http://schemas.microsoft.com/office/drawing/2014/main" id="{8235F378-1E05-4C1C-AFB2-BE9EA5D36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648" y="2940348"/>
            <a:ext cx="1292662" cy="1239748"/>
          </a:xfrm>
          <a:prstGeom prst="rect">
            <a:avLst/>
          </a:prstGeom>
          <a:ln w="57150">
            <a:solidFill>
              <a:srgbClr val="00B050"/>
            </a:solidFill>
          </a:ln>
        </p:spPr>
      </p:pic>
      <p:pic>
        <p:nvPicPr>
          <p:cNvPr id="12" name="Graphic 11" descr="Checkmark">
            <a:extLst>
              <a:ext uri="{FF2B5EF4-FFF2-40B4-BE49-F238E27FC236}">
                <a16:creationId xmlns:a16="http://schemas.microsoft.com/office/drawing/2014/main" id="{096E99A6-46EA-4707-9B28-1C6575E1E1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56780" y="3225968"/>
            <a:ext cx="914400" cy="914400"/>
          </a:xfrm>
          <a:prstGeom prst="rect">
            <a:avLst/>
          </a:prstGeom>
        </p:spPr>
      </p:pic>
      <p:sp>
        <p:nvSpPr>
          <p:cNvPr id="13" name="TextBox 12">
            <a:extLst>
              <a:ext uri="{FF2B5EF4-FFF2-40B4-BE49-F238E27FC236}">
                <a16:creationId xmlns:a16="http://schemas.microsoft.com/office/drawing/2014/main" id="{B42F89FD-89FF-42D8-BDB2-253FE6A6BA72}"/>
              </a:ext>
            </a:extLst>
          </p:cNvPr>
          <p:cNvSpPr txBox="1"/>
          <p:nvPr/>
        </p:nvSpPr>
        <p:spPr>
          <a:xfrm>
            <a:off x="4147227" y="2940348"/>
            <a:ext cx="298116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panose="020F0502020204030204"/>
                <a:ea typeface="+mn-ea"/>
                <a:cs typeface="+mn-cs"/>
              </a:rPr>
              <a:t>⊕   =&gt;</a:t>
            </a:r>
            <a:endParaRPr kumimoji="0" lang="en-US" sz="23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E030524-6AE8-4C00-8E78-42DBF35F6E65}"/>
              </a:ext>
            </a:extLst>
          </p:cNvPr>
          <p:cNvSpPr txBox="1"/>
          <p:nvPr/>
        </p:nvSpPr>
        <p:spPr>
          <a:xfrm>
            <a:off x="9051572" y="3910604"/>
            <a:ext cx="11248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Encrypted</a:t>
            </a:r>
          </a:p>
        </p:txBody>
      </p:sp>
      <p:sp>
        <p:nvSpPr>
          <p:cNvPr id="8" name="Slide Number Placeholder 7">
            <a:extLst>
              <a:ext uri="{FF2B5EF4-FFF2-40B4-BE49-F238E27FC236}">
                <a16:creationId xmlns:a16="http://schemas.microsoft.com/office/drawing/2014/main" id="{31F917D3-349D-4503-8C5B-2A76C3E83F7A}"/>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424813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20" name="TextBox 19">
            <a:extLst>
              <a:ext uri="{FF2B5EF4-FFF2-40B4-BE49-F238E27FC236}">
                <a16:creationId xmlns:a16="http://schemas.microsoft.com/office/drawing/2014/main" id="{8E2838E5-7410-4B81-BF75-62A3F11C7D59}"/>
              </a:ext>
            </a:extLst>
          </p:cNvPr>
          <p:cNvSpPr txBox="1"/>
          <p:nvPr/>
        </p:nvSpPr>
        <p:spPr>
          <a:xfrm>
            <a:off x="114300" y="2474363"/>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22" name="TextBox 21">
            <a:extLst>
              <a:ext uri="{FF2B5EF4-FFF2-40B4-BE49-F238E27FC236}">
                <a16:creationId xmlns:a16="http://schemas.microsoft.com/office/drawing/2014/main" id="{3E2E4E94-8270-436D-A425-28C2CAA03516}"/>
              </a:ext>
            </a:extLst>
          </p:cNvPr>
          <p:cNvSpPr txBox="1"/>
          <p:nvPr/>
        </p:nvSpPr>
        <p:spPr>
          <a:xfrm>
            <a:off x="114299" y="3980812"/>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pic>
        <p:nvPicPr>
          <p:cNvPr id="23" name="Picture 22">
            <a:extLst>
              <a:ext uri="{FF2B5EF4-FFF2-40B4-BE49-F238E27FC236}">
                <a16:creationId xmlns:a16="http://schemas.microsoft.com/office/drawing/2014/main" id="{E9F7CD3D-3346-4A67-ABB9-2CA3A6CBABA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58711" y="3687055"/>
            <a:ext cx="1292663" cy="1295400"/>
          </a:xfrm>
          <a:prstGeom prst="rect">
            <a:avLst/>
          </a:prstGeom>
        </p:spPr>
      </p:pic>
      <p:pic>
        <p:nvPicPr>
          <p:cNvPr id="15" name="Picture 14">
            <a:extLst>
              <a:ext uri="{FF2B5EF4-FFF2-40B4-BE49-F238E27FC236}">
                <a16:creationId xmlns:a16="http://schemas.microsoft.com/office/drawing/2014/main" id="{08F7BDE0-672E-4354-ACEE-E29060F8AF86}"/>
              </a:ext>
            </a:extLst>
          </p:cNvPr>
          <p:cNvPicPr>
            <a:picLocks noChangeAspect="1"/>
          </p:cNvPicPr>
          <p:nvPr/>
        </p:nvPicPr>
        <p:blipFill rotWithShape="1">
          <a:blip r:embed="rId4">
            <a:extLst>
              <a:ext uri="{28A0092B-C50C-407E-A947-70E740481C1C}">
                <a14:useLocalDpi xmlns:a14="http://schemas.microsoft.com/office/drawing/2010/main" val="0"/>
              </a:ext>
            </a:extLst>
          </a:blip>
          <a:srcRect l="-10118" b="-2205"/>
          <a:stretch/>
        </p:blipFill>
        <p:spPr>
          <a:xfrm>
            <a:off x="2593050" y="2292513"/>
            <a:ext cx="1448969" cy="1295400"/>
          </a:xfrm>
          <a:prstGeom prst="rect">
            <a:avLst/>
          </a:prstGeom>
        </p:spPr>
      </p:pic>
      <p:sp>
        <p:nvSpPr>
          <p:cNvPr id="7" name="TextBox 6">
            <a:extLst>
              <a:ext uri="{FF2B5EF4-FFF2-40B4-BE49-F238E27FC236}">
                <a16:creationId xmlns:a16="http://schemas.microsoft.com/office/drawing/2014/main" id="{21F5B062-B574-4255-8C58-7B7E921B44A7}"/>
              </a:ext>
            </a:extLst>
          </p:cNvPr>
          <p:cNvSpPr txBox="1"/>
          <p:nvPr/>
        </p:nvSpPr>
        <p:spPr>
          <a:xfrm>
            <a:off x="804391" y="3810764"/>
            <a:ext cx="11929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same)</a:t>
            </a:r>
          </a:p>
        </p:txBody>
      </p:sp>
      <p:sp>
        <p:nvSpPr>
          <p:cNvPr id="8" name="Slide Number Placeholder 7">
            <a:extLst>
              <a:ext uri="{FF2B5EF4-FFF2-40B4-BE49-F238E27FC236}">
                <a16:creationId xmlns:a16="http://schemas.microsoft.com/office/drawing/2014/main" id="{C2E5D462-2CF2-44C3-8A0F-FEFBC4FE70AB}"/>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2373359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20" name="TextBox 19">
            <a:extLst>
              <a:ext uri="{FF2B5EF4-FFF2-40B4-BE49-F238E27FC236}">
                <a16:creationId xmlns:a16="http://schemas.microsoft.com/office/drawing/2014/main" id="{8E2838E5-7410-4B81-BF75-62A3F11C7D59}"/>
              </a:ext>
            </a:extLst>
          </p:cNvPr>
          <p:cNvSpPr txBox="1"/>
          <p:nvPr/>
        </p:nvSpPr>
        <p:spPr>
          <a:xfrm>
            <a:off x="114300" y="2474363"/>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22" name="TextBox 21">
            <a:extLst>
              <a:ext uri="{FF2B5EF4-FFF2-40B4-BE49-F238E27FC236}">
                <a16:creationId xmlns:a16="http://schemas.microsoft.com/office/drawing/2014/main" id="{3E2E4E94-8270-436D-A425-28C2CAA03516}"/>
              </a:ext>
            </a:extLst>
          </p:cNvPr>
          <p:cNvSpPr txBox="1"/>
          <p:nvPr/>
        </p:nvSpPr>
        <p:spPr>
          <a:xfrm>
            <a:off x="114299" y="3980812"/>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pic>
        <p:nvPicPr>
          <p:cNvPr id="23" name="Picture 22">
            <a:extLst>
              <a:ext uri="{FF2B5EF4-FFF2-40B4-BE49-F238E27FC236}">
                <a16:creationId xmlns:a16="http://schemas.microsoft.com/office/drawing/2014/main" id="{E9F7CD3D-3346-4A67-ABB9-2CA3A6CBABA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58711" y="3687055"/>
            <a:ext cx="1292663" cy="1295400"/>
          </a:xfrm>
          <a:prstGeom prst="rect">
            <a:avLst/>
          </a:prstGeom>
        </p:spPr>
      </p:pic>
      <p:pic>
        <p:nvPicPr>
          <p:cNvPr id="12" name="Graphic 11" descr="Checkmark">
            <a:extLst>
              <a:ext uri="{FF2B5EF4-FFF2-40B4-BE49-F238E27FC236}">
                <a16:creationId xmlns:a16="http://schemas.microsoft.com/office/drawing/2014/main" id="{096E99A6-46EA-4707-9B28-1C6575E1E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56780" y="3225968"/>
            <a:ext cx="914400" cy="914400"/>
          </a:xfrm>
          <a:prstGeom prst="rect">
            <a:avLst/>
          </a:prstGeom>
        </p:spPr>
      </p:pic>
      <p:sp>
        <p:nvSpPr>
          <p:cNvPr id="13" name="TextBox 12">
            <a:extLst>
              <a:ext uri="{FF2B5EF4-FFF2-40B4-BE49-F238E27FC236}">
                <a16:creationId xmlns:a16="http://schemas.microsoft.com/office/drawing/2014/main" id="{B42F89FD-89FF-42D8-BDB2-253FE6A6BA72}"/>
              </a:ext>
            </a:extLst>
          </p:cNvPr>
          <p:cNvSpPr txBox="1"/>
          <p:nvPr/>
        </p:nvSpPr>
        <p:spPr>
          <a:xfrm>
            <a:off x="4147227" y="2940348"/>
            <a:ext cx="298116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panose="020F0502020204030204"/>
                <a:ea typeface="+mn-ea"/>
                <a:cs typeface="+mn-cs"/>
              </a:rPr>
              <a:t>⊕   =&gt;</a:t>
            </a:r>
            <a:endParaRPr kumimoji="0" lang="en-US" sz="23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E030524-6AE8-4C00-8E78-42DBF35F6E65}"/>
              </a:ext>
            </a:extLst>
          </p:cNvPr>
          <p:cNvSpPr txBox="1"/>
          <p:nvPr/>
        </p:nvSpPr>
        <p:spPr>
          <a:xfrm>
            <a:off x="9051572" y="3910604"/>
            <a:ext cx="12428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Encrypted?</a:t>
            </a:r>
          </a:p>
        </p:txBody>
      </p:sp>
      <p:pic>
        <p:nvPicPr>
          <p:cNvPr id="15" name="Picture 14">
            <a:extLst>
              <a:ext uri="{FF2B5EF4-FFF2-40B4-BE49-F238E27FC236}">
                <a16:creationId xmlns:a16="http://schemas.microsoft.com/office/drawing/2014/main" id="{08F7BDE0-672E-4354-ACEE-E29060F8AF86}"/>
              </a:ext>
            </a:extLst>
          </p:cNvPr>
          <p:cNvPicPr>
            <a:picLocks noChangeAspect="1"/>
          </p:cNvPicPr>
          <p:nvPr/>
        </p:nvPicPr>
        <p:blipFill rotWithShape="1">
          <a:blip r:embed="rId6">
            <a:extLst>
              <a:ext uri="{28A0092B-C50C-407E-A947-70E740481C1C}">
                <a14:useLocalDpi xmlns:a14="http://schemas.microsoft.com/office/drawing/2010/main" val="0"/>
              </a:ext>
            </a:extLst>
          </a:blip>
          <a:srcRect l="-10118" b="-2205"/>
          <a:stretch/>
        </p:blipFill>
        <p:spPr>
          <a:xfrm>
            <a:off x="2593050" y="2292513"/>
            <a:ext cx="1448969" cy="1295400"/>
          </a:xfrm>
          <a:prstGeom prst="rect">
            <a:avLst/>
          </a:prstGeom>
        </p:spPr>
      </p:pic>
      <p:sp>
        <p:nvSpPr>
          <p:cNvPr id="7" name="TextBox 6">
            <a:extLst>
              <a:ext uri="{FF2B5EF4-FFF2-40B4-BE49-F238E27FC236}">
                <a16:creationId xmlns:a16="http://schemas.microsoft.com/office/drawing/2014/main" id="{21F5B062-B574-4255-8C58-7B7E921B44A7}"/>
              </a:ext>
            </a:extLst>
          </p:cNvPr>
          <p:cNvSpPr txBox="1"/>
          <p:nvPr/>
        </p:nvSpPr>
        <p:spPr>
          <a:xfrm>
            <a:off x="804391" y="3810764"/>
            <a:ext cx="11929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same)</a:t>
            </a:r>
          </a:p>
        </p:txBody>
      </p:sp>
      <p:pic>
        <p:nvPicPr>
          <p:cNvPr id="16" name="Picture 15">
            <a:extLst>
              <a:ext uri="{FF2B5EF4-FFF2-40B4-BE49-F238E27FC236}">
                <a16:creationId xmlns:a16="http://schemas.microsoft.com/office/drawing/2014/main" id="{1794C1D7-10AD-4275-888F-E2A465B998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144" y="2900885"/>
            <a:ext cx="1292662" cy="1295400"/>
          </a:xfrm>
          <a:prstGeom prst="rect">
            <a:avLst/>
          </a:prstGeom>
          <a:ln w="57150">
            <a:solidFill>
              <a:srgbClr val="FFC000"/>
            </a:solidFill>
          </a:ln>
        </p:spPr>
      </p:pic>
      <p:sp>
        <p:nvSpPr>
          <p:cNvPr id="9" name="Slide Number Placeholder 8">
            <a:extLst>
              <a:ext uri="{FF2B5EF4-FFF2-40B4-BE49-F238E27FC236}">
                <a16:creationId xmlns:a16="http://schemas.microsoft.com/office/drawing/2014/main" id="{D3CC5FF7-F0DB-4D0C-BB88-1450E2F4EE0D}"/>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144547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15" name="TextBox 14">
            <a:extLst>
              <a:ext uri="{FF2B5EF4-FFF2-40B4-BE49-F238E27FC236}">
                <a16:creationId xmlns:a16="http://schemas.microsoft.com/office/drawing/2014/main" id="{A17E0F4B-6188-4B20-8822-B9C3D64A30BA}"/>
              </a:ext>
            </a:extLst>
          </p:cNvPr>
          <p:cNvSpPr txBox="1"/>
          <p:nvPr/>
        </p:nvSpPr>
        <p:spPr>
          <a:xfrm>
            <a:off x="3209203" y="3151845"/>
            <a:ext cx="4379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Hack" panose="020B0609030202020204" pitchFamily="49" charset="0"/>
                <a:ea typeface="Hack" panose="020B0609030202020204" pitchFamily="49" charset="0"/>
                <a:cs typeface="Hack" panose="020B0609030202020204" pitchFamily="49" charset="0"/>
              </a:rPr>
              <a:t>d’ ⊕ pad = c’</a:t>
            </a:r>
          </a:p>
        </p:txBody>
      </p:sp>
      <p:pic>
        <p:nvPicPr>
          <p:cNvPr id="20" name="Picture 19">
            <a:extLst>
              <a:ext uri="{FF2B5EF4-FFF2-40B4-BE49-F238E27FC236}">
                <a16:creationId xmlns:a16="http://schemas.microsoft.com/office/drawing/2014/main" id="{EF7AD8CC-DDEE-4979-BEA8-469FE7EE2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012" y="3953613"/>
            <a:ext cx="1292662" cy="1295400"/>
          </a:xfrm>
          <a:prstGeom prst="rect">
            <a:avLst/>
          </a:prstGeom>
          <a:ln w="57150">
            <a:solidFill>
              <a:srgbClr val="FFC000"/>
            </a:solidFill>
          </a:ln>
        </p:spPr>
      </p:pic>
      <p:pic>
        <p:nvPicPr>
          <p:cNvPr id="21" name="Picture 20">
            <a:extLst>
              <a:ext uri="{FF2B5EF4-FFF2-40B4-BE49-F238E27FC236}">
                <a16:creationId xmlns:a16="http://schemas.microsoft.com/office/drawing/2014/main" id="{CFCBF8B2-5C33-4B3E-8FC9-8A574DA35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012" y="2202803"/>
            <a:ext cx="1292662" cy="1239748"/>
          </a:xfrm>
          <a:prstGeom prst="rect">
            <a:avLst/>
          </a:prstGeom>
          <a:ln w="57150">
            <a:solidFill>
              <a:srgbClr val="00B050"/>
            </a:solidFill>
          </a:ln>
        </p:spPr>
      </p:pic>
      <p:sp>
        <p:nvSpPr>
          <p:cNvPr id="6" name="TextBox 5">
            <a:extLst>
              <a:ext uri="{FF2B5EF4-FFF2-40B4-BE49-F238E27FC236}">
                <a16:creationId xmlns:a16="http://schemas.microsoft.com/office/drawing/2014/main" id="{8F3A2C17-CF75-4396-929E-5070A1DCE863}"/>
              </a:ext>
            </a:extLst>
          </p:cNvPr>
          <p:cNvSpPr txBox="1"/>
          <p:nvPr/>
        </p:nvSpPr>
        <p:spPr>
          <a:xfrm>
            <a:off x="114299" y="2468734"/>
            <a:ext cx="331263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Original Write:</a:t>
            </a:r>
          </a:p>
        </p:txBody>
      </p:sp>
      <p:sp>
        <p:nvSpPr>
          <p:cNvPr id="22" name="TextBox 21">
            <a:extLst>
              <a:ext uri="{FF2B5EF4-FFF2-40B4-BE49-F238E27FC236}">
                <a16:creationId xmlns:a16="http://schemas.microsoft.com/office/drawing/2014/main" id="{DD8B33E9-B161-453A-8591-13108A8038CC}"/>
              </a:ext>
            </a:extLst>
          </p:cNvPr>
          <p:cNvSpPr txBox="1"/>
          <p:nvPr/>
        </p:nvSpPr>
        <p:spPr>
          <a:xfrm>
            <a:off x="114299" y="4226071"/>
            <a:ext cx="247375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Overwrite:</a:t>
            </a:r>
          </a:p>
        </p:txBody>
      </p:sp>
      <p:sp>
        <p:nvSpPr>
          <p:cNvPr id="23" name="TextBox 22">
            <a:extLst>
              <a:ext uri="{FF2B5EF4-FFF2-40B4-BE49-F238E27FC236}">
                <a16:creationId xmlns:a16="http://schemas.microsoft.com/office/drawing/2014/main" id="{A6FB1824-3D69-437E-8C54-7DCB39F61B4B}"/>
              </a:ext>
            </a:extLst>
          </p:cNvPr>
          <p:cNvSpPr txBox="1"/>
          <p:nvPr/>
        </p:nvSpPr>
        <p:spPr>
          <a:xfrm>
            <a:off x="261262" y="4041405"/>
            <a:ext cx="2179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(i.e. same keystream)</a:t>
            </a:r>
          </a:p>
        </p:txBody>
      </p:sp>
      <p:sp>
        <p:nvSpPr>
          <p:cNvPr id="8" name="Slide Number Placeholder 7">
            <a:extLst>
              <a:ext uri="{FF2B5EF4-FFF2-40B4-BE49-F238E27FC236}">
                <a16:creationId xmlns:a16="http://schemas.microsoft.com/office/drawing/2014/main" id="{837BA911-E632-47C0-B4AB-7B610D2AE55F}"/>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188118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pic>
        <p:nvPicPr>
          <p:cNvPr id="12" name="Picture 11">
            <a:extLst>
              <a:ext uri="{FF2B5EF4-FFF2-40B4-BE49-F238E27FC236}">
                <a16:creationId xmlns:a16="http://schemas.microsoft.com/office/drawing/2014/main" id="{F76F0225-233A-4197-9484-4F4A4D9D5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293" y="3195983"/>
            <a:ext cx="1292662" cy="1209437"/>
          </a:xfrm>
          <a:prstGeom prst="rect">
            <a:avLst/>
          </a:prstGeom>
        </p:spPr>
      </p:pic>
      <p:sp>
        <p:nvSpPr>
          <p:cNvPr id="15" name="TextBox 14">
            <a:extLst>
              <a:ext uri="{FF2B5EF4-FFF2-40B4-BE49-F238E27FC236}">
                <a16:creationId xmlns:a16="http://schemas.microsoft.com/office/drawing/2014/main" id="{A17E0F4B-6188-4B20-8822-B9C3D64A30BA}"/>
              </a:ext>
            </a:extLst>
          </p:cNvPr>
          <p:cNvSpPr txBox="1"/>
          <p:nvPr/>
        </p:nvSpPr>
        <p:spPr>
          <a:xfrm>
            <a:off x="3209203" y="3151845"/>
            <a:ext cx="4379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Hack" panose="020B0609030202020204" pitchFamily="49" charset="0"/>
                <a:ea typeface="Hack" panose="020B0609030202020204" pitchFamily="49" charset="0"/>
                <a:cs typeface="Hack" panose="020B0609030202020204" pitchFamily="49" charset="0"/>
              </a:rPr>
              <a:t>d’ ⊕ pad = c’</a:t>
            </a:r>
          </a:p>
        </p:txBody>
      </p:sp>
      <p:pic>
        <p:nvPicPr>
          <p:cNvPr id="18" name="Graphic 17" descr="Close">
            <a:extLst>
              <a:ext uri="{FF2B5EF4-FFF2-40B4-BE49-F238E27FC236}">
                <a16:creationId xmlns:a16="http://schemas.microsoft.com/office/drawing/2014/main" id="{92E28FCC-CE37-4AD5-9C62-843966A13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6517" y="3343501"/>
            <a:ext cx="914400" cy="914400"/>
          </a:xfrm>
          <a:prstGeom prst="rect">
            <a:avLst/>
          </a:prstGeom>
        </p:spPr>
      </p:pic>
      <p:pic>
        <p:nvPicPr>
          <p:cNvPr id="20" name="Picture 19">
            <a:extLst>
              <a:ext uri="{FF2B5EF4-FFF2-40B4-BE49-F238E27FC236}">
                <a16:creationId xmlns:a16="http://schemas.microsoft.com/office/drawing/2014/main" id="{EF7AD8CC-DDEE-4979-BEA8-469FE7EE2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1012" y="3953613"/>
            <a:ext cx="1292662" cy="1295400"/>
          </a:xfrm>
          <a:prstGeom prst="rect">
            <a:avLst/>
          </a:prstGeom>
          <a:ln w="57150">
            <a:solidFill>
              <a:srgbClr val="FFC000"/>
            </a:solidFill>
          </a:ln>
        </p:spPr>
      </p:pic>
      <p:pic>
        <p:nvPicPr>
          <p:cNvPr id="21" name="Picture 20">
            <a:extLst>
              <a:ext uri="{FF2B5EF4-FFF2-40B4-BE49-F238E27FC236}">
                <a16:creationId xmlns:a16="http://schemas.microsoft.com/office/drawing/2014/main" id="{CFCBF8B2-5C33-4B3E-8FC9-8A574DA350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012" y="2202803"/>
            <a:ext cx="1292662" cy="1239748"/>
          </a:xfrm>
          <a:prstGeom prst="rect">
            <a:avLst/>
          </a:prstGeom>
          <a:ln w="57150">
            <a:solidFill>
              <a:srgbClr val="00B050"/>
            </a:solidFill>
          </a:ln>
        </p:spPr>
      </p:pic>
      <p:sp>
        <p:nvSpPr>
          <p:cNvPr id="6" name="TextBox 5">
            <a:extLst>
              <a:ext uri="{FF2B5EF4-FFF2-40B4-BE49-F238E27FC236}">
                <a16:creationId xmlns:a16="http://schemas.microsoft.com/office/drawing/2014/main" id="{8F3A2C17-CF75-4396-929E-5070A1DCE863}"/>
              </a:ext>
            </a:extLst>
          </p:cNvPr>
          <p:cNvSpPr txBox="1"/>
          <p:nvPr/>
        </p:nvSpPr>
        <p:spPr>
          <a:xfrm>
            <a:off x="114299" y="2468734"/>
            <a:ext cx="331263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Original Write:</a:t>
            </a:r>
          </a:p>
        </p:txBody>
      </p:sp>
      <p:sp>
        <p:nvSpPr>
          <p:cNvPr id="22" name="TextBox 21">
            <a:extLst>
              <a:ext uri="{FF2B5EF4-FFF2-40B4-BE49-F238E27FC236}">
                <a16:creationId xmlns:a16="http://schemas.microsoft.com/office/drawing/2014/main" id="{DD8B33E9-B161-453A-8591-13108A8038CC}"/>
              </a:ext>
            </a:extLst>
          </p:cNvPr>
          <p:cNvSpPr txBox="1"/>
          <p:nvPr/>
        </p:nvSpPr>
        <p:spPr>
          <a:xfrm>
            <a:off x="114299" y="4226071"/>
            <a:ext cx="247375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Overwrite:</a:t>
            </a:r>
          </a:p>
        </p:txBody>
      </p:sp>
      <p:sp>
        <p:nvSpPr>
          <p:cNvPr id="23" name="TextBox 22">
            <a:extLst>
              <a:ext uri="{FF2B5EF4-FFF2-40B4-BE49-F238E27FC236}">
                <a16:creationId xmlns:a16="http://schemas.microsoft.com/office/drawing/2014/main" id="{A6FB1824-3D69-437E-8C54-7DCB39F61B4B}"/>
              </a:ext>
            </a:extLst>
          </p:cNvPr>
          <p:cNvSpPr txBox="1"/>
          <p:nvPr/>
        </p:nvSpPr>
        <p:spPr>
          <a:xfrm>
            <a:off x="261262" y="4041405"/>
            <a:ext cx="2179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(i.e. same keystream)</a:t>
            </a:r>
          </a:p>
        </p:txBody>
      </p:sp>
      <p:sp>
        <p:nvSpPr>
          <p:cNvPr id="24" name="TextBox 23">
            <a:extLst>
              <a:ext uri="{FF2B5EF4-FFF2-40B4-BE49-F238E27FC236}">
                <a16:creationId xmlns:a16="http://schemas.microsoft.com/office/drawing/2014/main" id="{0431FDA1-0A2B-4E2D-B853-36555FF10B87}"/>
              </a:ext>
            </a:extLst>
          </p:cNvPr>
          <p:cNvSpPr txBox="1"/>
          <p:nvPr/>
        </p:nvSpPr>
        <p:spPr>
          <a:xfrm>
            <a:off x="5218941" y="3195983"/>
            <a:ext cx="298116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panose="020F0502020204030204"/>
                <a:ea typeface="+mn-ea"/>
                <a:cs typeface="+mn-cs"/>
              </a:rPr>
              <a:t>⊕   =&gt;</a:t>
            </a:r>
            <a:endParaRPr kumimoji="0" lang="en-US" sz="23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8992AF1A-29FD-4747-BB78-20E68F25E994}"/>
              </a:ext>
            </a:extLst>
          </p:cNvPr>
          <p:cNvSpPr txBox="1"/>
          <p:nvPr/>
        </p:nvSpPr>
        <p:spPr>
          <a:xfrm>
            <a:off x="9879120" y="4111715"/>
            <a:ext cx="138919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ENCRYPTION BROKEN!</a:t>
            </a:r>
          </a:p>
        </p:txBody>
      </p:sp>
      <p:sp>
        <p:nvSpPr>
          <p:cNvPr id="8" name="Slide Number Placeholder 7">
            <a:extLst>
              <a:ext uri="{FF2B5EF4-FFF2-40B4-BE49-F238E27FC236}">
                <a16:creationId xmlns:a16="http://schemas.microsoft.com/office/drawing/2014/main" id="{9B44B9C8-8236-4358-AE6B-AE7D884AE45A}"/>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015312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20032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 solution: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“rekey” the keystream on every overwrite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7" name="Slide Number Placeholder 6">
            <a:extLst>
              <a:ext uri="{FF2B5EF4-FFF2-40B4-BE49-F238E27FC236}">
                <a16:creationId xmlns:a16="http://schemas.microsoft.com/office/drawing/2014/main" id="{9A887EB1-2C8F-4345-BBF8-D1B822E7D85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925647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754326"/>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 solution: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“rekey” the keystream on every overwrite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Another problem: rekeying is expensive!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7" name="Slide Number Placeholder 6">
            <a:extLst>
              <a:ext uri="{FF2B5EF4-FFF2-40B4-BE49-F238E27FC236}">
                <a16:creationId xmlns:a16="http://schemas.microsoft.com/office/drawing/2014/main" id="{EB781868-AD38-4859-BAC9-6FB66334F573}"/>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93783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3416320"/>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 solution: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“rekey” the keystream on every overwrite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Another problem: rekeying is expensive!</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Out of ~17,000 write ops, EXT4 makes ~10,000 overwrites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10,000 </a:t>
            </a: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expensive operation </a:t>
            </a: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performance degradation</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This expense negates perf benefit of the stream cipher</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7" name="Slide Number Placeholder 6">
            <a:extLst>
              <a:ext uri="{FF2B5EF4-FFF2-40B4-BE49-F238E27FC236}">
                <a16:creationId xmlns:a16="http://schemas.microsoft.com/office/drawing/2014/main" id="{ABA4B491-1100-4466-A9DE-B39BB4ED60B8}"/>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26298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46FD-E230-4B5F-BA6C-45717804A4CB}"/>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3785652"/>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chemeClr val="bg1"/>
                </a:solidFill>
                <a:latin typeface="Calibri" panose="020F0502020204030204" pitchFamily="34" charset="0"/>
                <a:cs typeface="Calibri" panose="020F0502020204030204" pitchFamily="34" charset="0"/>
              </a:rPr>
              <a:t>are</a:t>
            </a:r>
            <a:r>
              <a:rPr lang="en-US" sz="2400" dirty="0">
                <a:solidFill>
                  <a:schemeClr val="bg1"/>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Building on the success of the StrongBox approach, we consider the wider tradeoff space between ciphers beyond ChaCha20 and the use cases they motivate</a:t>
            </a:r>
          </a:p>
        </p:txBody>
      </p:sp>
    </p:spTree>
    <p:extLst>
      <p:ext uri="{BB962C8B-B14F-4D97-AF65-F5344CB8AC3E}">
        <p14:creationId xmlns:p14="http://schemas.microsoft.com/office/powerpoint/2010/main" val="1964623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latin typeface="Calibri" panose="020F0502020204030204"/>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8" name="Picture 7">
            <a:extLst>
              <a:ext uri="{FF2B5EF4-FFF2-40B4-BE49-F238E27FC236}">
                <a16:creationId xmlns:a16="http://schemas.microsoft.com/office/drawing/2014/main" id="{17BB1064-5C7A-45CB-90A4-D5705206D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Slide Number Placeholder 6">
            <a:extLst>
              <a:ext uri="{FF2B5EF4-FFF2-40B4-BE49-F238E27FC236}">
                <a16:creationId xmlns:a16="http://schemas.microsoft.com/office/drawing/2014/main" id="{E4436537-6878-405B-8983-685E596846E3}"/>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351764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120032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Take a snapshot of the system at valid state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7" name="Picture 6">
            <a:extLst>
              <a:ext uri="{FF2B5EF4-FFF2-40B4-BE49-F238E27FC236}">
                <a16:creationId xmlns:a16="http://schemas.microsoft.com/office/drawing/2014/main" id="{4DEBDB75-BFD5-4EE5-8928-C91DD6064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Slide Number Placeholder 7">
            <a:extLst>
              <a:ext uri="{FF2B5EF4-FFF2-40B4-BE49-F238E27FC236}">
                <a16:creationId xmlns:a16="http://schemas.microsoft.com/office/drawing/2014/main" id="{0E3EF9ED-4FCA-490C-A9A4-D41DC7501601}"/>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1578415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1754326"/>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Take a snapshot of the system at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 the system to a previous valid state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7" name="Picture 6">
            <a:extLst>
              <a:ext uri="{FF2B5EF4-FFF2-40B4-BE49-F238E27FC236}">
                <a16:creationId xmlns:a16="http://schemas.microsoft.com/office/drawing/2014/main" id="{4DEBDB75-BFD5-4EE5-8928-C91DD6064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Slide Number Placeholder 7">
            <a:extLst>
              <a:ext uri="{FF2B5EF4-FFF2-40B4-BE49-F238E27FC236}">
                <a16:creationId xmlns:a16="http://schemas.microsoft.com/office/drawing/2014/main" id="{E53D8A18-BB47-43DF-8D71-1A2192EDFD2A}"/>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244217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Take a snapshot of the system at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 the system to a previous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Allow writes as normal</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7" name="Picture 6">
            <a:extLst>
              <a:ext uri="{FF2B5EF4-FFF2-40B4-BE49-F238E27FC236}">
                <a16:creationId xmlns:a16="http://schemas.microsoft.com/office/drawing/2014/main" id="{4DEBDB75-BFD5-4EE5-8928-C91DD6064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Slide Number Placeholder 7">
            <a:extLst>
              <a:ext uri="{FF2B5EF4-FFF2-40B4-BE49-F238E27FC236}">
                <a16:creationId xmlns:a16="http://schemas.microsoft.com/office/drawing/2014/main" id="{8AAAB4E3-67D5-491A-9286-956617B0018B}"/>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3525660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3970318"/>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Take a snapshot of the system at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 the system to a previous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Allow writes as normal</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Contrast (XOR) encrypted snapshot with current “encrypted” state</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SAME AS AN OVERWRITE!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7" name="Picture 6">
            <a:extLst>
              <a:ext uri="{FF2B5EF4-FFF2-40B4-BE49-F238E27FC236}">
                <a16:creationId xmlns:a16="http://schemas.microsoft.com/office/drawing/2014/main" id="{4DEBDB75-BFD5-4EE5-8928-C91DD6064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Slide Number Placeholder 7">
            <a:extLst>
              <a:ext uri="{FF2B5EF4-FFF2-40B4-BE49-F238E27FC236}">
                <a16:creationId xmlns:a16="http://schemas.microsoft.com/office/drawing/2014/main" id="{1784EECA-E7D6-4D07-A491-E3567BCE3F96}"/>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758641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https://media1.popsugar-assets.com/files/thumbor/7lVJ3TrBH33sT1SEAGPTUA0VUYk/fit-in/2048xorig/filters:format_auto-!!-:strip_icc-!!-/2014/10/17/173/n/24155406/a9357d1ad4d63849_42-60412029.jpg">
            <a:extLst>
              <a:ext uri="{FF2B5EF4-FFF2-40B4-BE49-F238E27FC236}">
                <a16:creationId xmlns:a16="http://schemas.microsoft.com/office/drawing/2014/main" id="{B47E70CA-8D72-4BEC-8215-B4C3FC1D49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3FD4405C-C1F2-4A2A-B11E-E1E3FB7C96C6}"/>
              </a:ext>
            </a:extLst>
          </p:cNvPr>
          <p:cNvSpPr/>
          <p:nvPr/>
        </p:nvSpPr>
        <p:spPr>
          <a:xfrm rot="12368300">
            <a:off x="-459198" y="2889518"/>
            <a:ext cx="4714851" cy="4239755"/>
          </a:xfrm>
          <a:prstGeom prst="wedgeEllipseCallout">
            <a:avLst>
              <a:gd name="adj1" fmla="val -20087"/>
              <a:gd name="adj2" fmla="val 9604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55E87C6-011F-49D1-9050-1B1E32C57EB8}"/>
              </a:ext>
            </a:extLst>
          </p:cNvPr>
          <p:cNvSpPr txBox="1"/>
          <p:nvPr/>
        </p:nvSpPr>
        <p:spPr>
          <a:xfrm>
            <a:off x="-100529" y="3367557"/>
            <a:ext cx="3997512" cy="31700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You can only 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4000" i="0" u="none" strike="noStrike" kern="1200" cap="none" spc="0" normalizeH="0" baseline="0" noProof="0" dirty="0">
                <a:ln>
                  <a:noFill/>
                </a:ln>
                <a:solidFill>
                  <a:schemeClr val="bg1"/>
                </a:solidFill>
                <a:effectLst/>
                <a:uLnTx/>
                <a:uFillTx/>
                <a:latin typeface="Calibri" panose="020F0502020204030204"/>
                <a:ea typeface="+mn-ea"/>
                <a:cs typeface="+mn-cs"/>
              </a:rPr>
              <a:t>block</a:t>
            </a:r>
            <a:r>
              <a:rPr kumimoji="0" lang="en-US" sz="4000" b="0" i="0" u="none" strike="noStrike" kern="1200" cap="none" spc="0" normalizeH="0" baseline="0" noProof="0" dirty="0">
                <a:ln>
                  <a:noFill/>
                </a:ln>
                <a:solidFill>
                  <a:srgbClr val="D24726"/>
                </a:solidFill>
                <a:effectLst/>
                <a:uLnTx/>
                <a:uFillTx/>
                <a:latin typeface="Calibri" panose="020F0502020204030204"/>
                <a:ea typeface="+mn-ea"/>
                <a:cs typeface="+mn-cs"/>
              </a:rPr>
              <a:t> </a:t>
            </a:r>
            <a:r>
              <a:rPr kumimoji="0" lang="en-US" sz="4000" b="0" i="0" u="none" strike="noStrike" kern="1200" cap="none" spc="0" normalizeH="0" baseline="0" noProof="0" dirty="0">
                <a:ln>
                  <a:noFill/>
                </a:ln>
                <a:solidFill>
                  <a:schemeClr val="bg1"/>
                </a:solidFill>
                <a:effectLst/>
                <a:uLnTx/>
                <a:uFillTx/>
                <a:latin typeface="Calibri" panose="020F0502020204030204"/>
                <a:ea typeface="+mn-ea"/>
                <a:cs typeface="+mn-cs"/>
              </a:rPr>
              <a:t>cipher</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Full Drive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sp>
        <p:nvSpPr>
          <p:cNvPr id="3" name="Slide Number Placeholder 2">
            <a:extLst>
              <a:ext uri="{FF2B5EF4-FFF2-40B4-BE49-F238E27FC236}">
                <a16:creationId xmlns:a16="http://schemas.microsoft.com/office/drawing/2014/main" id="{32DD028F-3492-4EEA-8313-901E69528C47}"/>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2586393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The Old Assumption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2862322"/>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Stream ciphers are faster…</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but the overhead of dealing with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overwrites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rollbacks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negates any potential perf benefit</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Hence, AES-XTS is the industry standard</a:t>
            </a:r>
          </a:p>
        </p:txBody>
      </p:sp>
      <p:sp>
        <p:nvSpPr>
          <p:cNvPr id="4" name="Rectangle 3">
            <a:extLst>
              <a:ext uri="{FF2B5EF4-FFF2-40B4-BE49-F238E27FC236}">
                <a16:creationId xmlns:a16="http://schemas.microsoft.com/office/drawing/2014/main" id="{F47DEBDD-8B20-495E-98FA-AF9753FC041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CF51D43C-8955-4C81-B5F8-E065E06212B7}"/>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1356352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the Old Assumption: </a:t>
            </a:r>
            <a:r>
              <a:rPr kumimoji="0" lang="en-US" sz="6000" i="0" u="sng" strike="noStrike" kern="1200" cap="all" spc="0" normalizeH="0" baseline="0" noProof="0" dirty="0">
                <a:ln w="3175" cmpd="sng">
                  <a:noFill/>
                </a:ln>
                <a:solidFill>
                  <a:srgbClr val="D24726"/>
                </a:solidFill>
                <a:effectLst/>
                <a:uLnTx/>
                <a:uFillTx/>
                <a:latin typeface="Calibri Light" panose="020F0302020204030204"/>
                <a:ea typeface="+mj-ea"/>
                <a:cs typeface="+mj-cs"/>
              </a:rPr>
              <a:t>Invalidated</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Key insight: two technology trends invalidate old assumption</a:t>
            </a:r>
          </a:p>
        </p:txBody>
      </p:sp>
      <p:sp>
        <p:nvSpPr>
          <p:cNvPr id="4" name="Rectangle 3">
            <a:extLst>
              <a:ext uri="{FF2B5EF4-FFF2-40B4-BE49-F238E27FC236}">
                <a16:creationId xmlns:a16="http://schemas.microsoft.com/office/drawing/2014/main" id="{C552D591-A5B5-43D9-8009-F909ED8B1D5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425FCB6F-E243-4577-9C7F-54C20232C566}"/>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2070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the Old Assumption: </a:t>
            </a:r>
            <a:r>
              <a:rPr lang="en-US" sz="6000" u="sng" cap="all" dirty="0">
                <a:ln w="3175" cmpd="sng">
                  <a:noFill/>
                </a:ln>
                <a:solidFill>
                  <a:srgbClr val="D24726"/>
                </a:solidFill>
              </a:rPr>
              <a:t>Invalidated</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Key insight: two technology trends invalidate old assumption</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Non-volatile flash memory as secondary storage</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Governed by Flash Translation Layer (FTL)</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FTL tends to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avoid overwriting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same cells (wear-leveling)</a:t>
            </a:r>
          </a:p>
        </p:txBody>
      </p:sp>
      <p:sp>
        <p:nvSpPr>
          <p:cNvPr id="4" name="Rectangle 3">
            <a:extLst>
              <a:ext uri="{FF2B5EF4-FFF2-40B4-BE49-F238E27FC236}">
                <a16:creationId xmlns:a16="http://schemas.microsoft.com/office/drawing/2014/main" id="{C3F28CAC-E2E2-4875-8B22-4996730AD7B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14133994-FCA8-4AC7-991B-7729AACEA8A6}"/>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3282575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the Old Assumption: </a:t>
            </a:r>
            <a:r>
              <a:rPr lang="en-US" sz="6000" u="sng" cap="all" dirty="0">
                <a:ln w="3175" cmpd="sng">
                  <a:noFill/>
                </a:ln>
                <a:solidFill>
                  <a:srgbClr val="D24726"/>
                </a:solidFill>
              </a:rPr>
              <a:t>Invalidated</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Key insight: two technology trends invalidate old assumption</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Non-volatile flash memory as secondary storage</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Governed by Flash Translation Layer (FTL)</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FTL tends to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avoid overwriting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same cells (wear-leveling)</a:t>
            </a:r>
          </a:p>
          <a:p>
            <a:pPr marL="457200" marR="0" lvl="2"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Proliferation of secure hardware</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TPM/TEE implemented by nearly all computer and mobile device manufacturers</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Secure hardware allows us to actively version system state and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detect rollbacks</a:t>
            </a:r>
          </a:p>
        </p:txBody>
      </p:sp>
      <p:sp>
        <p:nvSpPr>
          <p:cNvPr id="4" name="Rectangle 3">
            <a:extLst>
              <a:ext uri="{FF2B5EF4-FFF2-40B4-BE49-F238E27FC236}">
                <a16:creationId xmlns:a16="http://schemas.microsoft.com/office/drawing/2014/main" id="{6ACB2CDD-3BA9-404F-A476-A891CAC96F3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266FE161-5C40-4112-8D49-22A0AA4AF263}"/>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4233167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5632311"/>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chemeClr val="bg1"/>
                </a:solidFill>
                <a:latin typeface="Calibri" panose="020F0502020204030204" pitchFamily="34" charset="0"/>
                <a:cs typeface="Calibri" panose="020F0502020204030204" pitchFamily="34" charset="0"/>
              </a:rPr>
              <a:t>are</a:t>
            </a:r>
            <a:r>
              <a:rPr lang="en-US" sz="2400" dirty="0">
                <a:solidFill>
                  <a:schemeClr val="bg1"/>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Building on the success of the StrongBox approach, we consider the wider tradeoff space between ciphers beyond ChaCha20 and the use cases they motivate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present a new theoretical framework for FDE, define the cryptographic goals of StrongBox, and formally evaluate the security properties of our construction with respect to these goals</a:t>
            </a:r>
          </a:p>
        </p:txBody>
      </p:sp>
      <p:sp>
        <p:nvSpPr>
          <p:cNvPr id="6" name="Title 1">
            <a:extLst>
              <a:ext uri="{FF2B5EF4-FFF2-40B4-BE49-F238E27FC236}">
                <a16:creationId xmlns:a16="http://schemas.microsoft.com/office/drawing/2014/main" id="{1AFE904F-383A-4274-8A42-7B0F15255A4D}"/>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38949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1" y="121427"/>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FTL &lt;=&gt; LFS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grpSp>
        <p:nvGrpSpPr>
          <p:cNvPr id="4" name="Group 3">
            <a:extLst>
              <a:ext uri="{FF2B5EF4-FFF2-40B4-BE49-F238E27FC236}">
                <a16:creationId xmlns:a16="http://schemas.microsoft.com/office/drawing/2014/main" id="{95250EAD-F44D-40CD-90E5-5755883EDAC1}"/>
              </a:ext>
            </a:extLst>
          </p:cNvPr>
          <p:cNvGrpSpPr/>
          <p:nvPr/>
        </p:nvGrpSpPr>
        <p:grpSpPr>
          <a:xfrm>
            <a:off x="3751118" y="2030585"/>
            <a:ext cx="4689764" cy="4689764"/>
            <a:chOff x="4104409" y="1946563"/>
            <a:chExt cx="4689764" cy="4689764"/>
          </a:xfrm>
        </p:grpSpPr>
        <p:pic>
          <p:nvPicPr>
            <p:cNvPr id="5" name="Graphic 4">
              <a:extLst>
                <a:ext uri="{FF2B5EF4-FFF2-40B4-BE49-F238E27FC236}">
                  <a16:creationId xmlns:a16="http://schemas.microsoft.com/office/drawing/2014/main" id="{999F0511-F294-4089-BCBB-294927E26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4409" y="1946563"/>
              <a:ext cx="4689764" cy="4689764"/>
            </a:xfrm>
            <a:prstGeom prst="rect">
              <a:avLst/>
            </a:prstGeom>
          </p:spPr>
        </p:pic>
        <p:sp>
          <p:nvSpPr>
            <p:cNvPr id="6" name="TextBox 5">
              <a:extLst>
                <a:ext uri="{FF2B5EF4-FFF2-40B4-BE49-F238E27FC236}">
                  <a16:creationId xmlns:a16="http://schemas.microsoft.com/office/drawing/2014/main" id="{DCCE2A5D-231E-46A2-92AA-04A6D7820BFB}"/>
                </a:ext>
              </a:extLst>
            </p:cNvPr>
            <p:cNvSpPr txBox="1"/>
            <p:nvPr/>
          </p:nvSpPr>
          <p:spPr>
            <a:xfrm>
              <a:off x="4667066" y="4106779"/>
              <a:ext cx="356444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FTL = LFS = append-only writes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rPr>
                <a:t>(naturally avoids overwrites)</a:t>
              </a:r>
            </a:p>
          </p:txBody>
        </p:sp>
      </p:grpSp>
      <p:sp>
        <p:nvSpPr>
          <p:cNvPr id="7" name="TextBox 6">
            <a:extLst>
              <a:ext uri="{FF2B5EF4-FFF2-40B4-BE49-F238E27FC236}">
                <a16:creationId xmlns:a16="http://schemas.microsoft.com/office/drawing/2014/main" id="{25C33A5C-2640-432A-A879-1581B6DD8F6E}"/>
              </a:ext>
            </a:extLst>
          </p:cNvPr>
          <p:cNvSpPr txBox="1"/>
          <p:nvPr/>
        </p:nvSpPr>
        <p:spPr>
          <a:xfrm>
            <a:off x="114299" y="1295400"/>
            <a:ext cx="11963401" cy="646331"/>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FTL operates like a Log-structured File System (LFS)</a:t>
            </a:r>
          </a:p>
        </p:txBody>
      </p:sp>
      <p:sp>
        <p:nvSpPr>
          <p:cNvPr id="8" name="Rectangle 7">
            <a:extLst>
              <a:ext uri="{FF2B5EF4-FFF2-40B4-BE49-F238E27FC236}">
                <a16:creationId xmlns:a16="http://schemas.microsoft.com/office/drawing/2014/main" id="{F2C28056-7F65-44E6-992D-2CCCC795FCD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72A94392-5E70-437A-9065-09482341DFDF}"/>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553064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1" y="121427"/>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LFS Makes Few Overwrites</a:t>
            </a:r>
          </a:p>
        </p:txBody>
      </p:sp>
      <p:pic>
        <p:nvPicPr>
          <p:cNvPr id="8" name="Picture 7" descr="A screenshot of a cell phone&#10;&#10;Description generated with very high confidence">
            <a:extLst>
              <a:ext uri="{FF2B5EF4-FFF2-40B4-BE49-F238E27FC236}">
                <a16:creationId xmlns:a16="http://schemas.microsoft.com/office/drawing/2014/main" id="{35D8BE5F-24C3-4253-A74E-89D3388933F3}"/>
              </a:ext>
            </a:extLst>
          </p:cNvPr>
          <p:cNvPicPr>
            <a:picLocks noChangeAspect="1"/>
          </p:cNvPicPr>
          <p:nvPr/>
        </p:nvPicPr>
        <p:blipFill rotWithShape="1">
          <a:blip r:embed="rId3"/>
          <a:srcRect l="4014" t="36201" r="5777" b="16846"/>
          <a:stretch/>
        </p:blipFill>
        <p:spPr>
          <a:xfrm>
            <a:off x="472983" y="1951703"/>
            <a:ext cx="11246034" cy="3785280"/>
          </a:xfrm>
          <a:prstGeom prst="rect">
            <a:avLst/>
          </a:prstGeom>
        </p:spPr>
      </p:pic>
      <p:sp>
        <p:nvSpPr>
          <p:cNvPr id="9" name="Double Brace 8">
            <a:extLst>
              <a:ext uri="{FF2B5EF4-FFF2-40B4-BE49-F238E27FC236}">
                <a16:creationId xmlns:a16="http://schemas.microsoft.com/office/drawing/2014/main" id="{C095BA82-EF86-49A2-9225-CD5C29A21AE8}"/>
              </a:ext>
            </a:extLst>
          </p:cNvPr>
          <p:cNvSpPr/>
          <p:nvPr/>
        </p:nvSpPr>
        <p:spPr>
          <a:xfrm>
            <a:off x="10476274" y="3485535"/>
            <a:ext cx="1313641" cy="1848465"/>
          </a:xfrm>
          <a:prstGeom prst="bracePair">
            <a:avLst/>
          </a:prstGeom>
          <a:ln w="38100">
            <a:solidFill>
              <a:srgbClr val="C55A1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044D4B5-9219-4574-B1A3-C272D3494EE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28658D1C-856B-48BF-96E6-C4963ED2D0A9}"/>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129566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Actively Versioning System State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TPM/TEE allows us to actively version system state</a:t>
            </a:r>
          </a:p>
        </p:txBody>
      </p:sp>
      <p:pic>
        <p:nvPicPr>
          <p:cNvPr id="4" name="Picture 3">
            <a:extLst>
              <a:ext uri="{FF2B5EF4-FFF2-40B4-BE49-F238E27FC236}">
                <a16:creationId xmlns:a16="http://schemas.microsoft.com/office/drawing/2014/main" id="{59836C0D-6230-44A5-84DC-94883B35E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47" y="3969775"/>
            <a:ext cx="23241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c 4" descr="Close">
            <a:extLst>
              <a:ext uri="{FF2B5EF4-FFF2-40B4-BE49-F238E27FC236}">
                <a16:creationId xmlns:a16="http://schemas.microsoft.com/office/drawing/2014/main" id="{955AC890-A5BC-4471-B659-50BF27374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9045" y="3252020"/>
            <a:ext cx="3873910" cy="3873910"/>
          </a:xfrm>
          <a:prstGeom prst="rect">
            <a:avLst/>
          </a:prstGeom>
        </p:spPr>
      </p:pic>
      <p:sp>
        <p:nvSpPr>
          <p:cNvPr id="6" name="Rectangle 5">
            <a:extLst>
              <a:ext uri="{FF2B5EF4-FFF2-40B4-BE49-F238E27FC236}">
                <a16:creationId xmlns:a16="http://schemas.microsoft.com/office/drawing/2014/main" id="{C2BB0BA9-EA79-4F89-A0FD-5F98D59E5A1D}"/>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7" name="Slide Number Placeholder 6">
            <a:extLst>
              <a:ext uri="{FF2B5EF4-FFF2-40B4-BE49-F238E27FC236}">
                <a16:creationId xmlns:a16="http://schemas.microsoft.com/office/drawing/2014/main" id="{06488FAA-183E-4D23-9C72-0412F0C63068}"/>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1729164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Actively Versioning System State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200329"/>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TPM/TEE allows us to actively version system state</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Accomplished with fast secure monotonic counters</a:t>
            </a:r>
          </a:p>
        </p:txBody>
      </p:sp>
      <p:pic>
        <p:nvPicPr>
          <p:cNvPr id="4" name="Picture 3">
            <a:extLst>
              <a:ext uri="{FF2B5EF4-FFF2-40B4-BE49-F238E27FC236}">
                <a16:creationId xmlns:a16="http://schemas.microsoft.com/office/drawing/2014/main" id="{59836C0D-6230-44A5-84DC-94883B35E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47" y="3969775"/>
            <a:ext cx="23241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c 4" descr="Close">
            <a:extLst>
              <a:ext uri="{FF2B5EF4-FFF2-40B4-BE49-F238E27FC236}">
                <a16:creationId xmlns:a16="http://schemas.microsoft.com/office/drawing/2014/main" id="{955AC890-A5BC-4471-B659-50BF27374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9045" y="3252020"/>
            <a:ext cx="3873910" cy="3873910"/>
          </a:xfrm>
          <a:prstGeom prst="rect">
            <a:avLst/>
          </a:prstGeom>
        </p:spPr>
      </p:pic>
      <p:sp>
        <p:nvSpPr>
          <p:cNvPr id="6" name="Rectangle 5">
            <a:extLst>
              <a:ext uri="{FF2B5EF4-FFF2-40B4-BE49-F238E27FC236}">
                <a16:creationId xmlns:a16="http://schemas.microsoft.com/office/drawing/2014/main" id="{2303BEF3-0E50-4C59-A439-1B4AB148AA45}"/>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7" name="Slide Number Placeholder 6">
            <a:extLst>
              <a:ext uri="{FF2B5EF4-FFF2-40B4-BE49-F238E27FC236}">
                <a16:creationId xmlns:a16="http://schemas.microsoft.com/office/drawing/2014/main" id="{675689BD-41B6-4D47-B89C-37B67BAE45AB}"/>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948795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Actively Versioning System State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754326"/>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TPM/TEE allows us to actively version system state</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Accomplished with fast secure monotonic counters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These hardware counters cannot be rolled back!</a:t>
            </a:r>
            <a:endParaRPr kumimoji="0" lang="en-US" sz="3600" b="0" i="0" u="none" strike="noStrike" kern="1200" cap="none" spc="0" normalizeH="0" baseline="0" noProof="0" dirty="0">
              <a:ln>
                <a:noFill/>
              </a:ln>
              <a:solidFill>
                <a:srgbClr val="D48E46"/>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9836C0D-6230-44A5-84DC-94883B35E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47" y="3969775"/>
            <a:ext cx="23241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c 4" descr="Close">
            <a:extLst>
              <a:ext uri="{FF2B5EF4-FFF2-40B4-BE49-F238E27FC236}">
                <a16:creationId xmlns:a16="http://schemas.microsoft.com/office/drawing/2014/main" id="{955AC890-A5BC-4471-B659-50BF27374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9045" y="3252020"/>
            <a:ext cx="3873910" cy="3873910"/>
          </a:xfrm>
          <a:prstGeom prst="rect">
            <a:avLst/>
          </a:prstGeom>
        </p:spPr>
      </p:pic>
      <p:sp>
        <p:nvSpPr>
          <p:cNvPr id="6" name="Rectangle 5">
            <a:extLst>
              <a:ext uri="{FF2B5EF4-FFF2-40B4-BE49-F238E27FC236}">
                <a16:creationId xmlns:a16="http://schemas.microsoft.com/office/drawing/2014/main" id="{8C5A7886-7DCC-4C4A-9BD1-331A807B016B}"/>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7" name="Slide Number Placeholder 6">
            <a:extLst>
              <a:ext uri="{FF2B5EF4-FFF2-40B4-BE49-F238E27FC236}">
                <a16:creationId xmlns:a16="http://schemas.microsoft.com/office/drawing/2014/main" id="{64AC1EB4-E385-4416-BE96-26BE0B55685C}"/>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2176957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6" name="Picture 5" descr="A screenshot of a cell phone&#10;&#10;Description generated with high confidence">
            <a:extLst>
              <a:ext uri="{FF2B5EF4-FFF2-40B4-BE49-F238E27FC236}">
                <a16:creationId xmlns:a16="http://schemas.microsoft.com/office/drawing/2014/main" id="{70A4027F-9EA8-46BB-A200-14EDDDEF22FF}"/>
              </a:ext>
            </a:extLst>
          </p:cNvPr>
          <p:cNvPicPr>
            <a:picLocks noChangeAspect="1"/>
          </p:cNvPicPr>
          <p:nvPr/>
        </p:nvPicPr>
        <p:blipFill>
          <a:blip r:embed="rId3"/>
          <a:stretch>
            <a:fillRect/>
          </a:stretch>
        </p:blipFill>
        <p:spPr>
          <a:xfrm>
            <a:off x="9222517" y="2600493"/>
            <a:ext cx="3028475" cy="3028475"/>
          </a:xfrm>
          <a:prstGeom prst="rect">
            <a:avLst/>
          </a:prstGeom>
        </p:spPr>
      </p:pic>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The Grand Solution</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9614719" cy="6186309"/>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Leveraging the trends, we proposed </a:t>
            </a: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StrongBox</a:t>
            </a:r>
          </a:p>
          <a:p>
            <a:pPr marL="1028700" lvl="2" indent="-571500">
              <a:buClr>
                <a:prstClr val="black"/>
              </a:buClr>
              <a:buFont typeface="Calibri" panose="020F0502020204030204" pitchFamily="34" charset="0"/>
              <a:buChar char="◊"/>
            </a:pPr>
            <a:endPar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 drop-in replacement for AES-backed FDE providers such as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Uses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stream cipher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instead of the AES-XTS block cipher</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Uses an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LFS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to avoid overwrites and rekeying penalties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secure monotonic counters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to prevent rollbacks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D8AAB11-A4FB-49F5-8D49-DC940C52A0E3}"/>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4" name="Slide Number Placeholder 3">
            <a:extLst>
              <a:ext uri="{FF2B5EF4-FFF2-40B4-BE49-F238E27FC236}">
                <a16:creationId xmlns:a16="http://schemas.microsoft.com/office/drawing/2014/main" id="{9FA4A006-CF82-4292-B28C-87FED66675DA}"/>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102684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Threat Model</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11963400" cy="1754326"/>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Confidentiality</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AES block cipher</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ChaCha20 stream cipher</a:t>
            </a:r>
          </a:p>
        </p:txBody>
      </p:sp>
      <p:sp>
        <p:nvSpPr>
          <p:cNvPr id="4" name="Rectangle 3">
            <a:extLst>
              <a:ext uri="{FF2B5EF4-FFF2-40B4-BE49-F238E27FC236}">
                <a16:creationId xmlns:a16="http://schemas.microsoft.com/office/drawing/2014/main" id="{610A6395-C67A-4F8F-A4FD-D0ED2A4AD72A}"/>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0533F557-B167-4F4E-80FD-8D5375C4E212}"/>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3787760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Threat Model</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11963400" cy="3970318"/>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Confidentiality</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AES block cipher</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ChaCha20 stream cipher</a:t>
            </a:r>
          </a:p>
          <a:p>
            <a:pPr marL="0" marR="0" lvl="1"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Overwrites (many-time pad)</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N/A</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append-only write property of FTL/LFS</a:t>
            </a:r>
          </a:p>
        </p:txBody>
      </p:sp>
      <p:sp>
        <p:nvSpPr>
          <p:cNvPr id="4" name="Rectangle 3">
            <a:extLst>
              <a:ext uri="{FF2B5EF4-FFF2-40B4-BE49-F238E27FC236}">
                <a16:creationId xmlns:a16="http://schemas.microsoft.com/office/drawing/2014/main" id="{A291ADF1-B02D-4059-BB4B-BB18324482A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61EDCD1B-9A77-4C4B-A1A6-5A8524C01808}"/>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4020564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Threat Model (continued)</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11963400" cy="1754326"/>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Rollbacks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N/A</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secure monotonic counters</a:t>
            </a:r>
          </a:p>
        </p:txBody>
      </p:sp>
      <p:sp>
        <p:nvSpPr>
          <p:cNvPr id="4" name="Rectangle 3">
            <a:extLst>
              <a:ext uri="{FF2B5EF4-FFF2-40B4-BE49-F238E27FC236}">
                <a16:creationId xmlns:a16="http://schemas.microsoft.com/office/drawing/2014/main" id="{5CB2D51A-C1C6-4770-8F2F-0E108EF23AD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957DD4C6-88EF-4A86-BBEC-3A68DD273839}"/>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055421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Threat Model (continued)</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11963400" cy="3970318"/>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Rollbacks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N/A</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secure monotonic counters</a:t>
            </a:r>
          </a:p>
          <a:p>
            <a:pPr marL="0" marR="0" lvl="1"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Integrity</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hopefully the user is paying attention</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hashing scheme to tie system state to counter</a:t>
            </a:r>
          </a:p>
        </p:txBody>
      </p:sp>
      <p:sp>
        <p:nvSpPr>
          <p:cNvPr id="4" name="Rectangle 3">
            <a:extLst>
              <a:ext uri="{FF2B5EF4-FFF2-40B4-BE49-F238E27FC236}">
                <a16:creationId xmlns:a16="http://schemas.microsoft.com/office/drawing/2014/main" id="{1B6251AC-AE71-42E4-983F-82EECA77A773}"/>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76876CE7-0F5E-45B1-B441-E62163D07F20}"/>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454497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5632311"/>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chemeClr val="bg1"/>
                </a:solidFill>
                <a:latin typeface="Calibri" panose="020F0502020204030204" pitchFamily="34" charset="0"/>
                <a:cs typeface="Calibri" panose="020F0502020204030204" pitchFamily="34" charset="0"/>
              </a:rPr>
              <a:t>are</a:t>
            </a:r>
            <a:r>
              <a:rPr lang="en-US" sz="2400" dirty="0">
                <a:solidFill>
                  <a:schemeClr val="bg1"/>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rgbClr val="DB5535"/>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Building on the success of the StrongBox approach, we consider the wider tradeoff space between ciphers beyond ChaCha20 and the use cases they motivate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rgbClr val="DB5535"/>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We present a new theoretical framework for FDE, define the cryptographic goals of StrongBox, and formally evaluate the security properties of our construction with respect to these goals</a:t>
            </a:r>
          </a:p>
        </p:txBody>
      </p:sp>
      <p:sp>
        <p:nvSpPr>
          <p:cNvPr id="6" name="Title 1">
            <a:extLst>
              <a:ext uri="{FF2B5EF4-FFF2-40B4-BE49-F238E27FC236}">
                <a16:creationId xmlns:a16="http://schemas.microsoft.com/office/drawing/2014/main" id="{8AFDAE4F-6B33-40BB-A7AC-2389C4A91008}"/>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25781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Performance Win</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pic>
        <p:nvPicPr>
          <p:cNvPr id="4" name="Picture 3">
            <a:extLst>
              <a:ext uri="{FF2B5EF4-FFF2-40B4-BE49-F238E27FC236}">
                <a16:creationId xmlns:a16="http://schemas.microsoft.com/office/drawing/2014/main" id="{4B32894A-2659-4651-A1A0-E93D607F0EB9}"/>
              </a:ext>
            </a:extLst>
          </p:cNvPr>
          <p:cNvPicPr>
            <a:picLocks noChangeAspect="1"/>
          </p:cNvPicPr>
          <p:nvPr/>
        </p:nvPicPr>
        <p:blipFill>
          <a:blip r:embed="rId3"/>
          <a:stretch>
            <a:fillRect/>
          </a:stretch>
        </p:blipFill>
        <p:spPr>
          <a:xfrm>
            <a:off x="141449" y="1313323"/>
            <a:ext cx="6987107" cy="5544677"/>
          </a:xfrm>
          <a:prstGeom prst="rect">
            <a:avLst/>
          </a:prstGeom>
        </p:spPr>
      </p:pic>
      <p:sp>
        <p:nvSpPr>
          <p:cNvPr id="5" name="TextBox 4">
            <a:extLst>
              <a:ext uri="{FF2B5EF4-FFF2-40B4-BE49-F238E27FC236}">
                <a16:creationId xmlns:a16="http://schemas.microsoft.com/office/drawing/2014/main" id="{8F087A32-F3F0-4ABB-A568-04057F88A6B9}"/>
              </a:ext>
            </a:extLst>
          </p:cNvPr>
          <p:cNvSpPr txBox="1"/>
          <p:nvPr/>
        </p:nvSpPr>
        <p:spPr>
          <a:xfrm>
            <a:off x="7998542" y="1465719"/>
            <a:ext cx="3961458" cy="20108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By harmonic mean:</a:t>
            </a:r>
          </a:p>
          <a:p>
            <a:pPr marL="571500" marR="0" lvl="1" indent="-571500" algn="l" defTabSz="914400" rtl="0" eaLnBrk="1" fontAlgn="auto" latinLnBrk="0" hangingPunct="1">
              <a:lnSpc>
                <a:spcPct val="100000"/>
              </a:lnSpc>
              <a:spcBef>
                <a:spcPts val="100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1.7x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faster reads</a:t>
            </a:r>
          </a:p>
          <a:p>
            <a:pPr marL="571500" marR="0" lvl="1" indent="-571500" algn="l" defTabSz="914400" rtl="0" eaLnBrk="1" fontAlgn="auto" latinLnBrk="0" hangingPunct="1">
              <a:lnSpc>
                <a:spcPct val="100000"/>
              </a:lnSpc>
              <a:spcBef>
                <a:spcPts val="100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1.3x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faster writes</a:t>
            </a:r>
          </a:p>
        </p:txBody>
      </p:sp>
      <p:sp>
        <p:nvSpPr>
          <p:cNvPr id="6" name="TextBox 5">
            <a:extLst>
              <a:ext uri="{FF2B5EF4-FFF2-40B4-BE49-F238E27FC236}">
                <a16:creationId xmlns:a16="http://schemas.microsoft.com/office/drawing/2014/main" id="{09F25700-05F9-4ABE-B5B1-BBC4FC3C9B6A}"/>
              </a:ext>
            </a:extLst>
          </p:cNvPr>
          <p:cNvSpPr txBox="1"/>
          <p:nvPr/>
        </p:nvSpPr>
        <p:spPr>
          <a:xfrm>
            <a:off x="7998542" y="3766381"/>
            <a:ext cx="4079158" cy="2862322"/>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Experimental setup:</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Odroid XU3 ARM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big.LITTLE</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system</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eMMC 5.0HS400 backing store</a:t>
            </a:r>
          </a:p>
        </p:txBody>
      </p:sp>
      <p:sp>
        <p:nvSpPr>
          <p:cNvPr id="7" name="Rectangle 6">
            <a:extLst>
              <a:ext uri="{FF2B5EF4-FFF2-40B4-BE49-F238E27FC236}">
                <a16:creationId xmlns:a16="http://schemas.microsoft.com/office/drawing/2014/main" id="{8D1E3B71-1210-41DF-9C3D-F371EDB5FCA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11E0B83D-D65E-4914-9210-8091D9402F18}"/>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1091973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Performance Win (Random IO)</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pic>
        <p:nvPicPr>
          <p:cNvPr id="4" name="Picture 3">
            <a:extLst>
              <a:ext uri="{FF2B5EF4-FFF2-40B4-BE49-F238E27FC236}">
                <a16:creationId xmlns:a16="http://schemas.microsoft.com/office/drawing/2014/main" id="{4B32894A-2659-4651-A1A0-E93D607F0EB9}"/>
              </a:ext>
            </a:extLst>
          </p:cNvPr>
          <p:cNvPicPr>
            <a:picLocks noChangeAspect="1"/>
          </p:cNvPicPr>
          <p:nvPr/>
        </p:nvPicPr>
        <p:blipFill>
          <a:blip r:embed="rId3"/>
          <a:stretch>
            <a:fillRect/>
          </a:stretch>
        </p:blipFill>
        <p:spPr>
          <a:xfrm>
            <a:off x="141449" y="1313323"/>
            <a:ext cx="6987107" cy="5544677"/>
          </a:xfrm>
          <a:prstGeom prst="rect">
            <a:avLst/>
          </a:prstGeom>
        </p:spPr>
      </p:pic>
      <p:sp>
        <p:nvSpPr>
          <p:cNvPr id="5" name="TextBox 4">
            <a:extLst>
              <a:ext uri="{FF2B5EF4-FFF2-40B4-BE49-F238E27FC236}">
                <a16:creationId xmlns:a16="http://schemas.microsoft.com/office/drawing/2014/main" id="{8F087A32-F3F0-4ABB-A568-04057F88A6B9}"/>
              </a:ext>
            </a:extLst>
          </p:cNvPr>
          <p:cNvSpPr txBox="1"/>
          <p:nvPr/>
        </p:nvSpPr>
        <p:spPr>
          <a:xfrm>
            <a:off x="7998542" y="1465719"/>
            <a:ext cx="3961458" cy="20108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By harmonic mean:</a:t>
            </a:r>
          </a:p>
          <a:p>
            <a:pPr marL="571500" marR="0" lvl="1" indent="-571500" algn="l" defTabSz="914400" rtl="0" eaLnBrk="1" fontAlgn="auto" latinLnBrk="0" hangingPunct="1">
              <a:lnSpc>
                <a:spcPct val="100000"/>
              </a:lnSpc>
              <a:spcBef>
                <a:spcPts val="100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1.7x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faster reads</a:t>
            </a:r>
          </a:p>
          <a:p>
            <a:pPr marL="571500" marR="0" lvl="1" indent="-571500" algn="l" defTabSz="914400" rtl="0" eaLnBrk="1" fontAlgn="auto" latinLnBrk="0" hangingPunct="1">
              <a:lnSpc>
                <a:spcPct val="100000"/>
              </a:lnSpc>
              <a:spcBef>
                <a:spcPts val="100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1.3x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faster writes</a:t>
            </a:r>
          </a:p>
        </p:txBody>
      </p:sp>
      <p:sp>
        <p:nvSpPr>
          <p:cNvPr id="6" name="TextBox 5">
            <a:extLst>
              <a:ext uri="{FF2B5EF4-FFF2-40B4-BE49-F238E27FC236}">
                <a16:creationId xmlns:a16="http://schemas.microsoft.com/office/drawing/2014/main" id="{09F25700-05F9-4ABE-B5B1-BBC4FC3C9B6A}"/>
              </a:ext>
            </a:extLst>
          </p:cNvPr>
          <p:cNvSpPr txBox="1"/>
          <p:nvPr/>
        </p:nvSpPr>
        <p:spPr>
          <a:xfrm>
            <a:off x="7998542" y="3766381"/>
            <a:ext cx="4079158" cy="2862322"/>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Experimental setup:</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Odroid XU3 ARM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big.LITTLE</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system</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eMMC 5.0HS400 backing store</a:t>
            </a:r>
          </a:p>
        </p:txBody>
      </p:sp>
      <p:pic>
        <p:nvPicPr>
          <p:cNvPr id="7" name="Picture 6">
            <a:extLst>
              <a:ext uri="{FF2B5EF4-FFF2-40B4-BE49-F238E27FC236}">
                <a16:creationId xmlns:a16="http://schemas.microsoft.com/office/drawing/2014/main" id="{BCD7C18C-4050-4CCD-A736-BF914210765A}"/>
              </a:ext>
            </a:extLst>
          </p:cNvPr>
          <p:cNvPicPr>
            <a:picLocks noChangeAspect="1"/>
          </p:cNvPicPr>
          <p:nvPr/>
        </p:nvPicPr>
        <p:blipFill>
          <a:blip r:embed="rId4"/>
          <a:stretch>
            <a:fillRect/>
          </a:stretch>
        </p:blipFill>
        <p:spPr>
          <a:xfrm>
            <a:off x="267111" y="2031172"/>
            <a:ext cx="6792932" cy="4781602"/>
          </a:xfrm>
          <a:prstGeom prst="rect">
            <a:avLst/>
          </a:prstGeom>
        </p:spPr>
      </p:pic>
      <p:sp>
        <p:nvSpPr>
          <p:cNvPr id="8" name="Rectangle 7">
            <a:extLst>
              <a:ext uri="{FF2B5EF4-FFF2-40B4-BE49-F238E27FC236}">
                <a16:creationId xmlns:a16="http://schemas.microsoft.com/office/drawing/2014/main" id="{F9A63351-9D0E-4A3F-AD06-08D3C92FD58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518A3849-5125-46D6-AD85-687E0D5165DC}"/>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2306749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Hardware Accelerated AES?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3105835"/>
            <a:ext cx="11963400" cy="646331"/>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What about hardware support for AES (i.e. AES-NI?)</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63B74D19-DE7E-4FE6-9DD0-ECD372A55ACD}"/>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731303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SWITCHING CIPHERS: AES-CTR</a:t>
            </a:r>
          </a:p>
        </p:txBody>
      </p:sp>
      <p:pic>
        <p:nvPicPr>
          <p:cNvPr id="4" name="Picture 3" descr="A screenshot of a cell phone&#10;&#10;Description generated with very high confidence">
            <a:extLst>
              <a:ext uri="{FF2B5EF4-FFF2-40B4-BE49-F238E27FC236}">
                <a16:creationId xmlns:a16="http://schemas.microsoft.com/office/drawing/2014/main" id="{8D1ACD39-7AFC-44B2-97F3-C6DB9AF7A988}"/>
              </a:ext>
            </a:extLst>
          </p:cNvPr>
          <p:cNvPicPr>
            <a:picLocks noChangeAspect="1"/>
          </p:cNvPicPr>
          <p:nvPr/>
        </p:nvPicPr>
        <p:blipFill rotWithShape="1">
          <a:blip r:embed="rId3"/>
          <a:srcRect l="21584" t="13046" r="15650" b="7598"/>
          <a:stretch/>
        </p:blipFill>
        <p:spPr>
          <a:xfrm>
            <a:off x="2699534" y="1294418"/>
            <a:ext cx="6792932" cy="5553750"/>
          </a:xfrm>
          <a:prstGeom prst="rect">
            <a:avLst/>
          </a:prstGeom>
        </p:spPr>
      </p:pic>
      <p:sp>
        <p:nvSpPr>
          <p:cNvPr id="5" name="Rectangle 4">
            <a:extLst>
              <a:ext uri="{FF2B5EF4-FFF2-40B4-BE49-F238E27FC236}">
                <a16:creationId xmlns:a16="http://schemas.microsoft.com/office/drawing/2014/main" id="{39A1F322-328F-4C50-84E8-174AC6E1DD40}"/>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67FA1E1B-C88D-4BC8-B891-D045D5064F1D}"/>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3468752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Using other stream ciphers?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3105835"/>
            <a:ext cx="11963400" cy="646331"/>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What can we gain with ciphers other than ChaCha20?</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92C554D-D773-4CC6-ACF4-917BA4A104B9}"/>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815987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5632311"/>
          </a:xfrm>
          <a:prstGeom prst="rect">
            <a:avLst/>
          </a:prstGeom>
          <a:noFill/>
        </p:spPr>
        <p:txBody>
          <a:bodyPr wrap="square" rtlCol="0">
            <a:spAutoFit/>
          </a:bodyPr>
          <a:lstStyle/>
          <a:p>
            <a:r>
              <a:rPr lang="en-US" sz="2400" dirty="0">
                <a:solidFill>
                  <a:srgbClr val="DB5535"/>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rgbClr val="DB5535"/>
                </a:solidFill>
                <a:latin typeface="Calibri" panose="020F0502020204030204" pitchFamily="34" charset="0"/>
                <a:cs typeface="Calibri" panose="020F0502020204030204" pitchFamily="34" charset="0"/>
              </a:rPr>
              <a:t>are</a:t>
            </a:r>
            <a:r>
              <a:rPr lang="en-US" sz="2400" dirty="0">
                <a:solidFill>
                  <a:srgbClr val="DB5535"/>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Building on the success of the StrongBox approach, we consider the wider tradeoff space between ciphers beyond ChaCha20 and the use cases they motivate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rgbClr val="DB5535"/>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We present a new theoretical framework for FDE, define the cryptographic goals of StrongBox, and formally evaluate the security properties of our construction with respect to these goals</a:t>
            </a:r>
          </a:p>
        </p:txBody>
      </p:sp>
      <p:sp>
        <p:nvSpPr>
          <p:cNvPr id="6" name="Title 1">
            <a:extLst>
              <a:ext uri="{FF2B5EF4-FFF2-40B4-BE49-F238E27FC236}">
                <a16:creationId xmlns:a16="http://schemas.microsoft.com/office/drawing/2014/main" id="{7C816787-0C3B-4444-A3A6-EFEC0378CA58}"/>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889495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Strongbox Internal Design</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pic>
        <p:nvPicPr>
          <p:cNvPr id="3" name="Picture 2" descr="Nuggets, flakes">
            <a:extLst>
              <a:ext uri="{FF2B5EF4-FFF2-40B4-BE49-F238E27FC236}">
                <a16:creationId xmlns:a16="http://schemas.microsoft.com/office/drawing/2014/main" id="{7A5D486E-A5F7-4F69-841C-D739D4455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05" y="1310051"/>
            <a:ext cx="3539146" cy="3575538"/>
          </a:xfrm>
          <a:prstGeom prst="rect">
            <a:avLst/>
          </a:prstGeom>
        </p:spPr>
      </p:pic>
      <p:pic>
        <p:nvPicPr>
          <p:cNvPr id="7" name="Picture 6" descr="Nuggets, flakes">
            <a:extLst>
              <a:ext uri="{FF2B5EF4-FFF2-40B4-BE49-F238E27FC236}">
                <a16:creationId xmlns:a16="http://schemas.microsoft.com/office/drawing/2014/main" id="{EE3401D0-6A9C-4580-B3B6-802B74017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27" y="1310051"/>
            <a:ext cx="3539146" cy="3575538"/>
          </a:xfrm>
          <a:prstGeom prst="rect">
            <a:avLst/>
          </a:prstGeom>
        </p:spPr>
      </p:pic>
      <p:pic>
        <p:nvPicPr>
          <p:cNvPr id="8" name="Picture 7" descr="Nuggets, flakes">
            <a:extLst>
              <a:ext uri="{FF2B5EF4-FFF2-40B4-BE49-F238E27FC236}">
                <a16:creationId xmlns:a16="http://schemas.microsoft.com/office/drawing/2014/main" id="{9FB05251-756F-477E-A7ED-CAEC2201C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249" y="1310051"/>
            <a:ext cx="3539146" cy="3575538"/>
          </a:xfrm>
          <a:prstGeom prst="rect">
            <a:avLst/>
          </a:prstGeom>
        </p:spPr>
      </p:pic>
      <p:sp>
        <p:nvSpPr>
          <p:cNvPr id="12" name="TextBox 11">
            <a:extLst>
              <a:ext uri="{FF2B5EF4-FFF2-40B4-BE49-F238E27FC236}">
                <a16:creationId xmlns:a16="http://schemas.microsoft.com/office/drawing/2014/main" id="{BC4FACBE-B470-4DB5-83FE-3D4669E5FD7D}"/>
              </a:ext>
            </a:extLst>
          </p:cNvPr>
          <p:cNvSpPr txBox="1"/>
          <p:nvPr/>
        </p:nvSpPr>
        <p:spPr>
          <a:xfrm>
            <a:off x="4900858" y="4035530"/>
            <a:ext cx="2379172" cy="954107"/>
          </a:xfrm>
          <a:prstGeom prst="rect">
            <a:avLst/>
          </a:prstGeom>
          <a:solidFill>
            <a:schemeClr val="tx1"/>
          </a:solidFill>
          <a:ln>
            <a:solidFill>
              <a:srgbClr val="D24726"/>
            </a:solidFill>
          </a:ln>
        </p:spPr>
        <p:txBody>
          <a:bodyPr wrap="square" rtlCol="0">
            <a:spAutoFit/>
          </a:bodyPr>
          <a:lstStyle/>
          <a:p>
            <a:pPr algn="ctr"/>
            <a:r>
              <a:rPr lang="en-US" sz="3200" b="1" dirty="0">
                <a:solidFill>
                  <a:srgbClr val="D24726"/>
                </a:solidFill>
              </a:rPr>
              <a:t>DRIVE</a:t>
            </a:r>
          </a:p>
          <a:p>
            <a:pPr algn="ctr"/>
            <a:r>
              <a:rPr lang="en-US" sz="2400" b="1" dirty="0">
                <a:solidFill>
                  <a:srgbClr val="D24726"/>
                </a:solidFill>
              </a:rPr>
              <a:t>(</a:t>
            </a:r>
            <a:r>
              <a:rPr lang="en-US" sz="2400" b="1" i="1" dirty="0">
                <a:solidFill>
                  <a:srgbClr val="D24726"/>
                </a:solidFill>
              </a:rPr>
              <a:t>many </a:t>
            </a:r>
            <a:r>
              <a:rPr lang="en-US" sz="2400" b="1" dirty="0">
                <a:solidFill>
                  <a:srgbClr val="D24726"/>
                </a:solidFill>
              </a:rPr>
              <a:t>nuggets)</a:t>
            </a:r>
          </a:p>
        </p:txBody>
      </p:sp>
      <p:sp>
        <p:nvSpPr>
          <p:cNvPr id="11" name="Rectangle 10">
            <a:extLst>
              <a:ext uri="{FF2B5EF4-FFF2-40B4-BE49-F238E27FC236}">
                <a16:creationId xmlns:a16="http://schemas.microsoft.com/office/drawing/2014/main" id="{B18A5290-9C7D-4DFC-999E-216968BD4650}"/>
              </a:ext>
            </a:extLst>
          </p:cNvPr>
          <p:cNvSpPr/>
          <p:nvPr/>
        </p:nvSpPr>
        <p:spPr>
          <a:xfrm>
            <a:off x="539262" y="1219200"/>
            <a:ext cx="11101753" cy="3751385"/>
          </a:xfrm>
          <a:prstGeom prst="rect">
            <a:avLst/>
          </a:prstGeom>
          <a:noFill/>
          <a:ln w="571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Nuggets, flakes">
            <a:extLst>
              <a:ext uri="{FF2B5EF4-FFF2-40B4-BE49-F238E27FC236}">
                <a16:creationId xmlns:a16="http://schemas.microsoft.com/office/drawing/2014/main" id="{EDAA1405-C9E4-43EA-AA2A-1B06262FA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267" y="5838091"/>
            <a:ext cx="818780" cy="827199"/>
          </a:xfrm>
          <a:prstGeom prst="rect">
            <a:avLst/>
          </a:prstGeom>
        </p:spPr>
      </p:pic>
      <p:pic>
        <p:nvPicPr>
          <p:cNvPr id="15" name="Picture 14" descr="Nuggets, flakes">
            <a:extLst>
              <a:ext uri="{FF2B5EF4-FFF2-40B4-BE49-F238E27FC236}">
                <a16:creationId xmlns:a16="http://schemas.microsoft.com/office/drawing/2014/main" id="{7F30C8AF-CBBA-494C-8719-39A7B40A7411}"/>
              </a:ext>
            </a:extLst>
          </p:cNvPr>
          <p:cNvPicPr>
            <a:picLocks noChangeAspect="1"/>
          </p:cNvPicPr>
          <p:nvPr/>
        </p:nvPicPr>
        <p:blipFill rotWithShape="1">
          <a:blip r:embed="rId3">
            <a:extLst>
              <a:ext uri="{28A0092B-C50C-407E-A947-70E740481C1C}">
                <a14:useLocalDpi xmlns:a14="http://schemas.microsoft.com/office/drawing/2010/main" val="0"/>
              </a:ext>
            </a:extLst>
          </a:blip>
          <a:srcRect r="77054" b="77324"/>
          <a:stretch/>
        </p:blipFill>
        <p:spPr>
          <a:xfrm>
            <a:off x="1690267" y="5354516"/>
            <a:ext cx="187876" cy="187570"/>
          </a:xfrm>
          <a:prstGeom prst="rect">
            <a:avLst/>
          </a:prstGeom>
        </p:spPr>
      </p:pic>
      <p:sp>
        <p:nvSpPr>
          <p:cNvPr id="16" name="TextBox 15">
            <a:extLst>
              <a:ext uri="{FF2B5EF4-FFF2-40B4-BE49-F238E27FC236}">
                <a16:creationId xmlns:a16="http://schemas.microsoft.com/office/drawing/2014/main" id="{7F8E8E59-0C68-41DC-AC0F-6CDE51A0D5A9}"/>
              </a:ext>
            </a:extLst>
          </p:cNvPr>
          <p:cNvSpPr txBox="1"/>
          <p:nvPr/>
        </p:nvSpPr>
        <p:spPr>
          <a:xfrm>
            <a:off x="2509047" y="5263605"/>
            <a:ext cx="963854" cy="369332"/>
          </a:xfrm>
          <a:prstGeom prst="rect">
            <a:avLst/>
          </a:prstGeom>
          <a:noFill/>
        </p:spPr>
        <p:txBody>
          <a:bodyPr wrap="none" rtlCol="0">
            <a:spAutoFit/>
          </a:bodyPr>
          <a:lstStyle/>
          <a:p>
            <a:r>
              <a:rPr lang="en-US" b="1" dirty="0">
                <a:solidFill>
                  <a:srgbClr val="D24726"/>
                </a:solidFill>
              </a:rPr>
              <a:t>&lt;= Flake</a:t>
            </a:r>
          </a:p>
        </p:txBody>
      </p:sp>
      <p:sp>
        <p:nvSpPr>
          <p:cNvPr id="17" name="TextBox 16">
            <a:extLst>
              <a:ext uri="{FF2B5EF4-FFF2-40B4-BE49-F238E27FC236}">
                <a16:creationId xmlns:a16="http://schemas.microsoft.com/office/drawing/2014/main" id="{A91D1012-F99B-4E12-A5DC-D928E64D26C2}"/>
              </a:ext>
            </a:extLst>
          </p:cNvPr>
          <p:cNvSpPr txBox="1"/>
          <p:nvPr/>
        </p:nvSpPr>
        <p:spPr>
          <a:xfrm>
            <a:off x="2509047" y="6067024"/>
            <a:ext cx="3333157" cy="369332"/>
          </a:xfrm>
          <a:prstGeom prst="rect">
            <a:avLst/>
          </a:prstGeom>
          <a:noFill/>
        </p:spPr>
        <p:txBody>
          <a:bodyPr wrap="none" rtlCol="0">
            <a:spAutoFit/>
          </a:bodyPr>
          <a:lstStyle/>
          <a:p>
            <a:r>
              <a:rPr lang="en-US" b="1" dirty="0">
                <a:solidFill>
                  <a:srgbClr val="D24726"/>
                </a:solidFill>
              </a:rPr>
              <a:t>&lt;= Nugget (made of many flakes)</a:t>
            </a:r>
          </a:p>
        </p:txBody>
      </p:sp>
      <p:sp>
        <p:nvSpPr>
          <p:cNvPr id="18" name="TextBox 17">
            <a:extLst>
              <a:ext uri="{FF2B5EF4-FFF2-40B4-BE49-F238E27FC236}">
                <a16:creationId xmlns:a16="http://schemas.microsoft.com/office/drawing/2014/main" id="{37FFEC3D-7D09-42D6-A8F7-470D9E81B655}"/>
              </a:ext>
            </a:extLst>
          </p:cNvPr>
          <p:cNvSpPr txBox="1"/>
          <p:nvPr/>
        </p:nvSpPr>
        <p:spPr>
          <a:xfrm>
            <a:off x="6318127" y="5187027"/>
            <a:ext cx="5177251" cy="1538883"/>
          </a:xfrm>
          <a:prstGeom prst="rect">
            <a:avLst/>
          </a:prstGeom>
          <a:noFill/>
        </p:spPr>
        <p:txBody>
          <a:bodyPr wrap="none" rtlCol="0">
            <a:spAutoFit/>
          </a:bodyPr>
          <a:lstStyle/>
          <a:p>
            <a:pPr marL="114300" indent="-571500">
              <a:buClr>
                <a:prstClr val="black"/>
              </a:buClr>
              <a:buFont typeface="Calibri" panose="020F0502020204030204" pitchFamily="34" charset="0"/>
              <a:buChar char="◊"/>
              <a:defRPr/>
            </a:pPr>
            <a:r>
              <a:rPr lang="en-US" dirty="0">
                <a:solidFill>
                  <a:schemeClr val="bg1"/>
                </a:solidFill>
              </a:rPr>
              <a:t>Fine-grain </a:t>
            </a:r>
            <a:r>
              <a:rPr lang="en-US" dirty="0">
                <a:solidFill>
                  <a:srgbClr val="D24726"/>
                </a:solidFill>
              </a:rPr>
              <a:t>flakes</a:t>
            </a:r>
            <a:r>
              <a:rPr lang="en-US" dirty="0">
                <a:solidFill>
                  <a:schemeClr val="bg1"/>
                </a:solidFill>
              </a:rPr>
              <a:t> track overwrites</a:t>
            </a:r>
            <a:br>
              <a:rPr lang="en-US" dirty="0">
                <a:solidFill>
                  <a:schemeClr val="bg1"/>
                </a:solidFill>
              </a:rPr>
            </a:br>
            <a:endParaRPr lang="en-US" sz="1000" dirty="0">
              <a:solidFill>
                <a:schemeClr val="bg1"/>
              </a:solidFill>
            </a:endParaRPr>
          </a:p>
          <a:p>
            <a:pPr marL="571500" lvl="1" indent="-571500">
              <a:buClr>
                <a:prstClr val="black"/>
              </a:buClr>
              <a:buFont typeface="Calibri" panose="020F0502020204030204" pitchFamily="34" charset="0"/>
              <a:buChar char="◊"/>
              <a:defRPr/>
            </a:pPr>
            <a:r>
              <a:rPr lang="en-US" dirty="0">
                <a:solidFill>
                  <a:schemeClr val="bg1"/>
                </a:solidFill>
              </a:rPr>
              <a:t>Coarse-grain </a:t>
            </a:r>
            <a:r>
              <a:rPr lang="en-US" dirty="0">
                <a:solidFill>
                  <a:srgbClr val="D24726"/>
                </a:solidFill>
              </a:rPr>
              <a:t>nuggets</a:t>
            </a:r>
            <a:r>
              <a:rPr lang="en-US" dirty="0">
                <a:solidFill>
                  <a:schemeClr val="bg1"/>
                </a:solidFill>
              </a:rPr>
              <a:t> form logical storage units</a:t>
            </a:r>
            <a:br>
              <a:rPr lang="en-US" dirty="0">
                <a:solidFill>
                  <a:schemeClr val="bg1"/>
                </a:solidFill>
              </a:rPr>
            </a:br>
            <a:r>
              <a:rPr lang="en-US" dirty="0">
                <a:solidFill>
                  <a:schemeClr val="bg1"/>
                </a:solidFill>
              </a:rPr>
              <a:t>(like blocks) of many flakes</a:t>
            </a:r>
          </a:p>
          <a:p>
            <a:pPr marL="571500" lvl="1" indent="-571500">
              <a:buClr>
                <a:prstClr val="black"/>
              </a:buClr>
              <a:buFont typeface="Calibri" panose="020F0502020204030204" pitchFamily="34" charset="0"/>
              <a:buChar char="◊"/>
              <a:defRPr/>
            </a:pPr>
            <a:endParaRPr lang="en-US" sz="1000" dirty="0">
              <a:solidFill>
                <a:schemeClr val="bg1"/>
              </a:solidFill>
            </a:endParaRPr>
          </a:p>
          <a:p>
            <a:pPr marL="571500" lvl="1" indent="-571500">
              <a:buClr>
                <a:prstClr val="black"/>
              </a:buClr>
              <a:buFont typeface="Calibri" panose="020F0502020204030204" pitchFamily="34" charset="0"/>
              <a:buChar char="◊"/>
              <a:defRPr/>
            </a:pPr>
            <a:r>
              <a:rPr lang="en-US" dirty="0">
                <a:solidFill>
                  <a:schemeClr val="bg1"/>
                </a:solidFill>
              </a:rPr>
              <a:t>A drive is partitioned into many nuggets</a:t>
            </a:r>
          </a:p>
        </p:txBody>
      </p:sp>
      <p:sp>
        <p:nvSpPr>
          <p:cNvPr id="20" name="Slide Number Placeholder 19">
            <a:extLst>
              <a:ext uri="{FF2B5EF4-FFF2-40B4-BE49-F238E27FC236}">
                <a16:creationId xmlns:a16="http://schemas.microsoft.com/office/drawing/2014/main" id="{89DFB9F8-FD4A-46B9-AD1B-FC3F51E3ABCA}"/>
              </a:ext>
            </a:extLst>
          </p:cNvPr>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1780409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BUILT FOR CIPHER SWITCHING</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166447"/>
            <a:ext cx="11963400" cy="1754326"/>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StrongBox I design methodology (flakes and nuggets) naturally lends itself </a:t>
            </a:r>
            <a:r>
              <a:rPr lang="en-US" sz="3600" dirty="0">
                <a:solidFill>
                  <a:prstClr val="black"/>
                </a:solidFill>
              </a:rPr>
              <a:t>to switching ciphers both offline </a:t>
            </a:r>
            <a:r>
              <a:rPr lang="en-US" sz="3600" i="1" dirty="0">
                <a:solidFill>
                  <a:prstClr val="black"/>
                </a:solidFill>
              </a:rPr>
              <a:t>and online</a:t>
            </a:r>
            <a:endParaRPr lang="en-US" sz="3600" i="1" dirty="0">
              <a:solidFill>
                <a:prstClr val="black"/>
              </a:solidFill>
              <a:latin typeface="Calibri" panose="020F0502020204030204"/>
            </a:endParaRPr>
          </a:p>
        </p:txBody>
      </p:sp>
      <p:sp>
        <p:nvSpPr>
          <p:cNvPr id="3" name="Slide Number Placeholder 2">
            <a:extLst>
              <a:ext uri="{FF2B5EF4-FFF2-40B4-BE49-F238E27FC236}">
                <a16:creationId xmlns:a16="http://schemas.microsoft.com/office/drawing/2014/main" id="{4D23ED04-C272-4DFA-AD41-BC97B4181FF1}"/>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237635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BUILT FOR CIPHER SWITCHING</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178170"/>
            <a:ext cx="11963400" cy="3416320"/>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StrongBox I design methodology (flakes and nuggets) naturally lends itself to switching ciphers both offline </a:t>
            </a:r>
            <a:r>
              <a:rPr lang="en-US" sz="3600" i="1" dirty="0">
                <a:solidFill>
                  <a:prstClr val="black"/>
                </a:solidFill>
              </a:rPr>
              <a:t>and online</a:t>
            </a:r>
          </a:p>
          <a:p>
            <a:pPr marL="571500" lvl="1" indent="-571500">
              <a:buClr>
                <a:prstClr val="black"/>
              </a:buClr>
              <a:buFont typeface="Calibri" panose="020F0502020204030204" pitchFamily="34" charset="0"/>
              <a:buChar char="◊"/>
              <a:defRPr/>
            </a:pPr>
            <a:endParaRPr lang="en-US" sz="3600" i="1"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Encryption and decryption of nuggets occur </a:t>
            </a:r>
            <a:r>
              <a:rPr lang="en-US" sz="3600" i="1" dirty="0">
                <a:solidFill>
                  <a:prstClr val="black"/>
                </a:solidFill>
              </a:rPr>
              <a:t>independently of one another</a:t>
            </a:r>
          </a:p>
        </p:txBody>
      </p:sp>
      <p:sp>
        <p:nvSpPr>
          <p:cNvPr id="3" name="Slide Number Placeholder 2">
            <a:extLst>
              <a:ext uri="{FF2B5EF4-FFF2-40B4-BE49-F238E27FC236}">
                <a16:creationId xmlns:a16="http://schemas.microsoft.com/office/drawing/2014/main" id="{DA933A63-C514-4584-8276-46706ED27912}"/>
              </a:ext>
            </a:extLst>
          </p:cNvPr>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1203254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BUILT FOR CIPHER SWITCHING</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178170"/>
            <a:ext cx="11963400" cy="6186309"/>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StrongBox I design methodology (flakes and nuggets) naturally lends itself to switching ciphers both offline </a:t>
            </a:r>
            <a:r>
              <a:rPr lang="en-US" sz="3600" i="1" dirty="0">
                <a:solidFill>
                  <a:prstClr val="black"/>
                </a:solidFill>
              </a:rPr>
              <a:t>and online</a:t>
            </a:r>
          </a:p>
          <a:p>
            <a:pPr marL="571500" lvl="1" indent="-571500">
              <a:buClr>
                <a:prstClr val="black"/>
              </a:buClr>
              <a:buFont typeface="Calibri" panose="020F0502020204030204" pitchFamily="34" charset="0"/>
              <a:buChar char="◊"/>
              <a:defRPr/>
            </a:pPr>
            <a:endParaRPr lang="en-US" sz="3600" i="1" dirty="0">
              <a:solidFill>
                <a:prstClr val="black"/>
              </a:solidFill>
              <a:latin typeface="Calibri" panose="020F0502020204030204"/>
            </a:endParaRPr>
          </a:p>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Encryption and decryption of nuggets occur </a:t>
            </a:r>
            <a:r>
              <a:rPr lang="en-US" sz="3600" i="1" dirty="0">
                <a:solidFill>
                  <a:prstClr val="black"/>
                </a:solidFill>
              </a:rPr>
              <a:t>independently of one another</a:t>
            </a:r>
          </a:p>
          <a:p>
            <a:pPr marL="571500" lvl="1" indent="-571500">
              <a:buClr>
                <a:prstClr val="black"/>
              </a:buClr>
              <a:buFont typeface="Calibri" panose="020F0502020204030204" pitchFamily="34" charset="0"/>
              <a:buChar char="◊"/>
              <a:defRPr/>
            </a:pPr>
            <a:endParaRPr lang="en-US" sz="3600" i="1"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We can leverage this compartmentalized approach and a consistent interface to securely crypt </a:t>
            </a:r>
            <a:r>
              <a:rPr lang="en-US" sz="3600" i="1" dirty="0">
                <a:solidFill>
                  <a:prstClr val="black"/>
                </a:solidFill>
              </a:rPr>
              <a:t>different </a:t>
            </a:r>
            <a:r>
              <a:rPr lang="en-US" sz="3600" dirty="0">
                <a:solidFill>
                  <a:prstClr val="black"/>
                </a:solidFill>
              </a:rPr>
              <a:t>nuggets with </a:t>
            </a:r>
            <a:r>
              <a:rPr lang="en-US" sz="3600" i="1" dirty="0">
                <a:solidFill>
                  <a:prstClr val="black"/>
                </a:solidFill>
              </a:rPr>
              <a:t>any (valid) cipher</a:t>
            </a:r>
            <a:endParaRPr lang="en-US" sz="3600" dirty="0">
              <a:solidFill>
                <a:prstClr val="black"/>
              </a:solidFill>
            </a:endParaRPr>
          </a:p>
          <a:p>
            <a:pPr marL="571500" lvl="1" indent="-571500">
              <a:buClr>
                <a:prstClr val="black"/>
              </a:buClr>
              <a:buFont typeface="Calibri" panose="020F0502020204030204" pitchFamily="34" charset="0"/>
              <a:buChar char="◊"/>
              <a:defRPr/>
            </a:pPr>
            <a:endParaRPr lang="en-US" sz="3600" i="1" dirty="0">
              <a:solidFill>
                <a:prstClr val="black"/>
              </a:solidFill>
              <a:latin typeface="Calibri" panose="020F0502020204030204"/>
            </a:endParaRPr>
          </a:p>
        </p:txBody>
      </p:sp>
      <p:sp>
        <p:nvSpPr>
          <p:cNvPr id="3" name="Slide Number Placeholder 2">
            <a:extLst>
              <a:ext uri="{FF2B5EF4-FFF2-40B4-BE49-F238E27FC236}">
                <a16:creationId xmlns:a16="http://schemas.microsoft.com/office/drawing/2014/main" id="{BFE39715-FAF4-4ABA-A934-850F5E97074E}"/>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66554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0" y="137369"/>
            <a:ext cx="12191999" cy="88987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defTabSz="914400">
              <a:lnSpc>
                <a:spcPct val="90000"/>
              </a:lnSpc>
              <a:defRPr/>
            </a:pPr>
            <a:r>
              <a:rPr lang="en-US" sz="6000" b="1" dirty="0">
                <a:solidFill>
                  <a:srgbClr val="D24726"/>
                </a:solidFill>
              </a:rPr>
              <a:t>FULL DRIVE </a:t>
            </a:r>
            <a:r>
              <a:rPr lang="en-US" sz="6000" dirty="0">
                <a:solidFill>
                  <a:srgbClr val="D24726"/>
                </a:solidFill>
              </a:rPr>
              <a:t>(DISK) </a:t>
            </a:r>
            <a:r>
              <a:rPr lang="en-US" sz="6000" b="1" dirty="0">
                <a:solidFill>
                  <a:srgbClr val="D24726"/>
                </a:solidFill>
              </a:rPr>
              <a:t>ENCRYPTION?</a:t>
            </a:r>
          </a:p>
        </p:txBody>
      </p:sp>
      <p:pic>
        <p:nvPicPr>
          <p:cNvPr id="13" name="Content Placeholder 6" descr="An encrypted disk">
            <a:extLst>
              <a:ext uri="{FF2B5EF4-FFF2-40B4-BE49-F238E27FC236}">
                <a16:creationId xmlns:a16="http://schemas.microsoft.com/office/drawing/2014/main" id="{F81E4151-8123-4665-9D58-D15D7B38BA50}"/>
              </a:ext>
            </a:extLst>
          </p:cNvPr>
          <p:cNvPicPr>
            <a:picLocks noChangeAspect="1"/>
          </p:cNvPicPr>
          <p:nvPr/>
        </p:nvPicPr>
        <p:blipFill>
          <a:blip r:embed="rId3"/>
          <a:stretch>
            <a:fillRect/>
          </a:stretch>
        </p:blipFill>
        <p:spPr>
          <a:xfrm>
            <a:off x="595511" y="2082727"/>
            <a:ext cx="3208139" cy="2692545"/>
          </a:xfrm>
          <a:prstGeom prst="rect">
            <a:avLst/>
          </a:prstGeom>
        </p:spPr>
      </p:pic>
      <p:pic>
        <p:nvPicPr>
          <p:cNvPr id="1026" name="Picture 2" descr="http://c3.thejournal.ie/media/2015/09/locked-out-of-your-phone-390x285.jpg">
            <a:extLst>
              <a:ext uri="{FF2B5EF4-FFF2-40B4-BE49-F238E27FC236}">
                <a16:creationId xmlns:a16="http://schemas.microsoft.com/office/drawing/2014/main" id="{A0509FC4-6BF2-4C09-9EDC-7BD5978A5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972" y="2082727"/>
            <a:ext cx="3684535" cy="2692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lunelmedia.com/wp-content/uploads/2014/07/usb-encryption.jpg">
            <a:extLst>
              <a:ext uri="{FF2B5EF4-FFF2-40B4-BE49-F238E27FC236}">
                <a16:creationId xmlns:a16="http://schemas.microsoft.com/office/drawing/2014/main" id="{BCCA2862-32C3-4D96-9687-764CEF916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8830" y="2082727"/>
            <a:ext cx="2767659" cy="2692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0DF100-A9AC-4FCE-8CA6-19C1E0C89F8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541BE226-1B36-41E9-8D05-F8BFC2A036A3}"/>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224161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554545"/>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p:txBody>
      </p:sp>
      <p:pic>
        <p:nvPicPr>
          <p:cNvPr id="3" name="Picture 2">
            <a:extLst>
              <a:ext uri="{FF2B5EF4-FFF2-40B4-BE49-F238E27FC236}">
                <a16:creationId xmlns:a16="http://schemas.microsoft.com/office/drawing/2014/main" id="{C9F2F186-5A40-4E53-B968-58B4C6DFA644}"/>
              </a:ext>
            </a:extLst>
          </p:cNvPr>
          <p:cNvPicPr>
            <a:picLocks noChangeAspect="1"/>
          </p:cNvPicPr>
          <p:nvPr/>
        </p:nvPicPr>
        <p:blipFill>
          <a:blip r:embed="rId3"/>
          <a:stretch>
            <a:fillRect/>
          </a:stretch>
        </p:blipFill>
        <p:spPr>
          <a:xfrm>
            <a:off x="923925" y="4116646"/>
            <a:ext cx="4200525" cy="805229"/>
          </a:xfrm>
          <a:prstGeom prst="rect">
            <a:avLst/>
          </a:prstGeom>
          <a:ln>
            <a:noFill/>
          </a:ln>
          <a:effectLst>
            <a:softEdge rad="50800"/>
          </a:effectLst>
        </p:spPr>
      </p:pic>
      <p:pic>
        <p:nvPicPr>
          <p:cNvPr id="6" name="Picture 5">
            <a:extLst>
              <a:ext uri="{FF2B5EF4-FFF2-40B4-BE49-F238E27FC236}">
                <a16:creationId xmlns:a16="http://schemas.microsoft.com/office/drawing/2014/main" id="{611C36E2-E757-413F-BE2F-0BC4C091B5FE}"/>
              </a:ext>
            </a:extLst>
          </p:cNvPr>
          <p:cNvPicPr>
            <a:picLocks noChangeAspect="1"/>
          </p:cNvPicPr>
          <p:nvPr/>
        </p:nvPicPr>
        <p:blipFill>
          <a:blip r:embed="rId4"/>
          <a:stretch>
            <a:fillRect/>
          </a:stretch>
        </p:blipFill>
        <p:spPr>
          <a:xfrm>
            <a:off x="6377471" y="4303936"/>
            <a:ext cx="4275806" cy="804672"/>
          </a:xfrm>
          <a:prstGeom prst="rect">
            <a:avLst/>
          </a:prstGeom>
          <a:effectLst>
            <a:softEdge rad="44450"/>
          </a:effectLst>
        </p:spPr>
      </p:pic>
      <p:pic>
        <p:nvPicPr>
          <p:cNvPr id="8" name="Picture 7">
            <a:extLst>
              <a:ext uri="{FF2B5EF4-FFF2-40B4-BE49-F238E27FC236}">
                <a16:creationId xmlns:a16="http://schemas.microsoft.com/office/drawing/2014/main" id="{6107F05A-1E3C-41DB-AE91-838275FFF89A}"/>
              </a:ext>
            </a:extLst>
          </p:cNvPr>
          <p:cNvPicPr>
            <a:picLocks noChangeAspect="1"/>
          </p:cNvPicPr>
          <p:nvPr/>
        </p:nvPicPr>
        <p:blipFill>
          <a:blip r:embed="rId5"/>
          <a:stretch>
            <a:fillRect/>
          </a:stretch>
        </p:blipFill>
        <p:spPr>
          <a:xfrm>
            <a:off x="3377091" y="5562600"/>
            <a:ext cx="3788077" cy="804672"/>
          </a:xfrm>
          <a:prstGeom prst="rect">
            <a:avLst/>
          </a:prstGeom>
          <a:effectLst>
            <a:softEdge rad="50800"/>
          </a:effectLst>
        </p:spPr>
      </p:pic>
      <p:sp>
        <p:nvSpPr>
          <p:cNvPr id="7" name="Slide Number Placeholder 6">
            <a:extLst>
              <a:ext uri="{FF2B5EF4-FFF2-40B4-BE49-F238E27FC236}">
                <a16:creationId xmlns:a16="http://schemas.microsoft.com/office/drawing/2014/main" id="{32F598E6-8ACF-4BF7-8729-BAFCEC0AFEE7}"/>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1852307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539430"/>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Some cipher parameters can be </a:t>
            </a:r>
            <a:r>
              <a:rPr lang="en-US" sz="3200" dirty="0">
                <a:solidFill>
                  <a:prstClr val="black"/>
                </a:solidFill>
              </a:rPr>
              <a:t>explicitly </a:t>
            </a:r>
            <a:r>
              <a:rPr lang="en-US" sz="3200" dirty="0">
                <a:solidFill>
                  <a:prstClr val="black"/>
                </a:solidFill>
                <a:latin typeface="Calibri" panose="020F0502020204030204"/>
              </a:rPr>
              <a:t>tuned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e.g. rounds, algorithmic complexity, initialization steps</a:t>
            </a:r>
          </a:p>
        </p:txBody>
      </p:sp>
      <p:pic>
        <p:nvPicPr>
          <p:cNvPr id="6" name="Picture 5">
            <a:extLst>
              <a:ext uri="{FF2B5EF4-FFF2-40B4-BE49-F238E27FC236}">
                <a16:creationId xmlns:a16="http://schemas.microsoft.com/office/drawing/2014/main" id="{5C43D8F7-2261-41D9-A384-9A2F8A7F8228}"/>
              </a:ext>
            </a:extLst>
          </p:cNvPr>
          <p:cNvPicPr>
            <a:picLocks noChangeAspect="1"/>
          </p:cNvPicPr>
          <p:nvPr/>
        </p:nvPicPr>
        <p:blipFill>
          <a:blip r:embed="rId3"/>
          <a:stretch>
            <a:fillRect/>
          </a:stretch>
        </p:blipFill>
        <p:spPr>
          <a:xfrm>
            <a:off x="7296150" y="1800654"/>
            <a:ext cx="1819275" cy="348750"/>
          </a:xfrm>
          <a:prstGeom prst="rect">
            <a:avLst/>
          </a:prstGeom>
          <a:ln>
            <a:noFill/>
          </a:ln>
          <a:effectLst>
            <a:softEdge rad="50800"/>
          </a:effectLst>
        </p:spPr>
      </p:pic>
      <p:pic>
        <p:nvPicPr>
          <p:cNvPr id="7" name="Picture 6">
            <a:extLst>
              <a:ext uri="{FF2B5EF4-FFF2-40B4-BE49-F238E27FC236}">
                <a16:creationId xmlns:a16="http://schemas.microsoft.com/office/drawing/2014/main" id="{2B0046A0-77E4-4FE7-9AA5-D6AA150C8541}"/>
              </a:ext>
            </a:extLst>
          </p:cNvPr>
          <p:cNvPicPr>
            <a:picLocks noChangeAspect="1"/>
          </p:cNvPicPr>
          <p:nvPr/>
        </p:nvPicPr>
        <p:blipFill>
          <a:blip r:embed="rId4"/>
          <a:stretch>
            <a:fillRect/>
          </a:stretch>
        </p:blipFill>
        <p:spPr>
          <a:xfrm>
            <a:off x="9558821" y="1975029"/>
            <a:ext cx="1890229" cy="355726"/>
          </a:xfrm>
          <a:prstGeom prst="rect">
            <a:avLst/>
          </a:prstGeom>
          <a:effectLst>
            <a:softEdge rad="44450"/>
          </a:effectLst>
        </p:spPr>
      </p:pic>
      <p:pic>
        <p:nvPicPr>
          <p:cNvPr id="8" name="Picture 7">
            <a:extLst>
              <a:ext uri="{FF2B5EF4-FFF2-40B4-BE49-F238E27FC236}">
                <a16:creationId xmlns:a16="http://schemas.microsoft.com/office/drawing/2014/main" id="{7EEAB21F-8531-424C-BBAF-4E210EB3F548}"/>
              </a:ext>
            </a:extLst>
          </p:cNvPr>
          <p:cNvPicPr>
            <a:picLocks noChangeAspect="1"/>
          </p:cNvPicPr>
          <p:nvPr/>
        </p:nvPicPr>
        <p:blipFill>
          <a:blip r:embed="rId5"/>
          <a:stretch>
            <a:fillRect/>
          </a:stretch>
        </p:blipFill>
        <p:spPr>
          <a:xfrm>
            <a:off x="7834792" y="3347632"/>
            <a:ext cx="2214084" cy="470321"/>
          </a:xfrm>
          <a:prstGeom prst="rect">
            <a:avLst/>
          </a:prstGeom>
          <a:effectLst>
            <a:softEdge rad="50800"/>
          </a:effectLst>
        </p:spPr>
      </p:pic>
      <p:pic>
        <p:nvPicPr>
          <p:cNvPr id="2" name="Picture 1">
            <a:extLst>
              <a:ext uri="{FF2B5EF4-FFF2-40B4-BE49-F238E27FC236}">
                <a16:creationId xmlns:a16="http://schemas.microsoft.com/office/drawing/2014/main" id="{C7E35C12-297D-4FC4-A753-39508DD783BD}"/>
              </a:ext>
            </a:extLst>
          </p:cNvPr>
          <p:cNvPicPr>
            <a:picLocks noChangeAspect="1"/>
          </p:cNvPicPr>
          <p:nvPr/>
        </p:nvPicPr>
        <p:blipFill>
          <a:blip r:embed="rId6"/>
          <a:stretch>
            <a:fillRect/>
          </a:stretch>
        </p:blipFill>
        <p:spPr>
          <a:xfrm>
            <a:off x="3396164" y="5101531"/>
            <a:ext cx="4671662" cy="1113884"/>
          </a:xfrm>
          <a:prstGeom prst="rect">
            <a:avLst/>
          </a:prstGeom>
          <a:effectLst>
            <a:softEdge rad="50800"/>
          </a:effectLst>
        </p:spPr>
      </p:pic>
      <p:sp>
        <p:nvSpPr>
          <p:cNvPr id="9" name="Slide Number Placeholder 8">
            <a:extLst>
              <a:ext uri="{FF2B5EF4-FFF2-40B4-BE49-F238E27FC236}">
                <a16:creationId xmlns:a16="http://schemas.microsoft.com/office/drawing/2014/main" id="{13D0EF00-05CA-4A77-AF91-EA4E1377D4DF}"/>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4221243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031873"/>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Some cipher parameters can be </a:t>
            </a:r>
            <a:r>
              <a:rPr lang="en-US" sz="3200" dirty="0">
                <a:solidFill>
                  <a:prstClr val="black"/>
                </a:solidFill>
              </a:rPr>
              <a:t>explicitly </a:t>
            </a:r>
            <a:r>
              <a:rPr lang="en-US" sz="3200" dirty="0">
                <a:solidFill>
                  <a:prstClr val="black"/>
                </a:solidFill>
                <a:latin typeface="Calibri" panose="020F0502020204030204"/>
              </a:rPr>
              <a:t>tuned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e.g. rounds, algorithmic complexity, initialization steps</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StrongBox itself has tunable parameters (e.g. flake size)</a:t>
            </a:r>
          </a:p>
        </p:txBody>
      </p:sp>
      <p:pic>
        <p:nvPicPr>
          <p:cNvPr id="6" name="Picture 5">
            <a:extLst>
              <a:ext uri="{FF2B5EF4-FFF2-40B4-BE49-F238E27FC236}">
                <a16:creationId xmlns:a16="http://schemas.microsoft.com/office/drawing/2014/main" id="{AABADE95-491D-41ED-97F5-FA89E3859B81}"/>
              </a:ext>
            </a:extLst>
          </p:cNvPr>
          <p:cNvPicPr>
            <a:picLocks noChangeAspect="1"/>
          </p:cNvPicPr>
          <p:nvPr/>
        </p:nvPicPr>
        <p:blipFill>
          <a:blip r:embed="rId3"/>
          <a:stretch>
            <a:fillRect/>
          </a:stretch>
        </p:blipFill>
        <p:spPr>
          <a:xfrm>
            <a:off x="7296150" y="1800654"/>
            <a:ext cx="1819275" cy="348750"/>
          </a:xfrm>
          <a:prstGeom prst="rect">
            <a:avLst/>
          </a:prstGeom>
          <a:ln>
            <a:noFill/>
          </a:ln>
          <a:effectLst>
            <a:softEdge rad="50800"/>
          </a:effectLst>
        </p:spPr>
      </p:pic>
      <p:pic>
        <p:nvPicPr>
          <p:cNvPr id="7" name="Picture 6">
            <a:extLst>
              <a:ext uri="{FF2B5EF4-FFF2-40B4-BE49-F238E27FC236}">
                <a16:creationId xmlns:a16="http://schemas.microsoft.com/office/drawing/2014/main" id="{1729B390-DBB7-4D33-838D-0966DDA4A8CE}"/>
              </a:ext>
            </a:extLst>
          </p:cNvPr>
          <p:cNvPicPr>
            <a:picLocks noChangeAspect="1"/>
          </p:cNvPicPr>
          <p:nvPr/>
        </p:nvPicPr>
        <p:blipFill>
          <a:blip r:embed="rId4"/>
          <a:stretch>
            <a:fillRect/>
          </a:stretch>
        </p:blipFill>
        <p:spPr>
          <a:xfrm>
            <a:off x="9558821" y="1975029"/>
            <a:ext cx="1890229" cy="355726"/>
          </a:xfrm>
          <a:prstGeom prst="rect">
            <a:avLst/>
          </a:prstGeom>
          <a:effectLst>
            <a:softEdge rad="44450"/>
          </a:effectLst>
        </p:spPr>
      </p:pic>
      <p:pic>
        <p:nvPicPr>
          <p:cNvPr id="8" name="Picture 7">
            <a:extLst>
              <a:ext uri="{FF2B5EF4-FFF2-40B4-BE49-F238E27FC236}">
                <a16:creationId xmlns:a16="http://schemas.microsoft.com/office/drawing/2014/main" id="{B03F1006-8E25-41B8-8FF7-FECD83C606B8}"/>
              </a:ext>
            </a:extLst>
          </p:cNvPr>
          <p:cNvPicPr>
            <a:picLocks noChangeAspect="1"/>
          </p:cNvPicPr>
          <p:nvPr/>
        </p:nvPicPr>
        <p:blipFill>
          <a:blip r:embed="rId5"/>
          <a:stretch>
            <a:fillRect/>
          </a:stretch>
        </p:blipFill>
        <p:spPr>
          <a:xfrm>
            <a:off x="7834792" y="3347632"/>
            <a:ext cx="2214084" cy="470321"/>
          </a:xfrm>
          <a:prstGeom prst="rect">
            <a:avLst/>
          </a:prstGeom>
          <a:effectLst>
            <a:softEdge rad="50800"/>
          </a:effectLst>
        </p:spPr>
      </p:pic>
      <p:pic>
        <p:nvPicPr>
          <p:cNvPr id="9" name="Picture 8">
            <a:extLst>
              <a:ext uri="{FF2B5EF4-FFF2-40B4-BE49-F238E27FC236}">
                <a16:creationId xmlns:a16="http://schemas.microsoft.com/office/drawing/2014/main" id="{9CC9F775-4C04-4D93-A19E-DCDB920A793D}"/>
              </a:ext>
            </a:extLst>
          </p:cNvPr>
          <p:cNvPicPr>
            <a:picLocks noChangeAspect="1"/>
          </p:cNvPicPr>
          <p:nvPr/>
        </p:nvPicPr>
        <p:blipFill>
          <a:blip r:embed="rId6"/>
          <a:stretch>
            <a:fillRect/>
          </a:stretch>
        </p:blipFill>
        <p:spPr>
          <a:xfrm>
            <a:off x="10330364" y="4329426"/>
            <a:ext cx="1659326" cy="395640"/>
          </a:xfrm>
          <a:prstGeom prst="rect">
            <a:avLst/>
          </a:prstGeom>
          <a:effectLst>
            <a:softEdge rad="50800"/>
          </a:effectLst>
        </p:spPr>
      </p:pic>
      <p:pic>
        <p:nvPicPr>
          <p:cNvPr id="2" name="Picture 1">
            <a:extLst>
              <a:ext uri="{FF2B5EF4-FFF2-40B4-BE49-F238E27FC236}">
                <a16:creationId xmlns:a16="http://schemas.microsoft.com/office/drawing/2014/main" id="{EB5D62DD-B74A-4666-A02D-941C1B5BF806}"/>
              </a:ext>
            </a:extLst>
          </p:cNvPr>
          <p:cNvPicPr>
            <a:picLocks noChangeAspect="1"/>
          </p:cNvPicPr>
          <p:nvPr/>
        </p:nvPicPr>
        <p:blipFill>
          <a:blip r:embed="rId7"/>
          <a:stretch>
            <a:fillRect/>
          </a:stretch>
        </p:blipFill>
        <p:spPr>
          <a:xfrm>
            <a:off x="609600" y="5437507"/>
            <a:ext cx="4003460" cy="576072"/>
          </a:xfrm>
          <a:prstGeom prst="rect">
            <a:avLst/>
          </a:prstGeom>
          <a:effectLst>
            <a:softEdge rad="50800"/>
          </a:effectLst>
        </p:spPr>
      </p:pic>
      <p:pic>
        <p:nvPicPr>
          <p:cNvPr id="3" name="Picture 2">
            <a:extLst>
              <a:ext uri="{FF2B5EF4-FFF2-40B4-BE49-F238E27FC236}">
                <a16:creationId xmlns:a16="http://schemas.microsoft.com/office/drawing/2014/main" id="{39B392D2-565B-4929-8829-61EE8D50CA6E}"/>
              </a:ext>
            </a:extLst>
          </p:cNvPr>
          <p:cNvPicPr>
            <a:picLocks noChangeAspect="1"/>
          </p:cNvPicPr>
          <p:nvPr/>
        </p:nvPicPr>
        <p:blipFill>
          <a:blip r:embed="rId8"/>
          <a:stretch>
            <a:fillRect/>
          </a:stretch>
        </p:blipFill>
        <p:spPr>
          <a:xfrm>
            <a:off x="4192600" y="6055995"/>
            <a:ext cx="3806793" cy="822960"/>
          </a:xfrm>
          <a:prstGeom prst="rect">
            <a:avLst/>
          </a:prstGeom>
          <a:effectLst>
            <a:softEdge rad="50800"/>
          </a:effectLst>
        </p:spPr>
      </p:pic>
      <p:pic>
        <p:nvPicPr>
          <p:cNvPr id="11" name="Picture 10">
            <a:extLst>
              <a:ext uri="{FF2B5EF4-FFF2-40B4-BE49-F238E27FC236}">
                <a16:creationId xmlns:a16="http://schemas.microsoft.com/office/drawing/2014/main" id="{37A2AB7D-58C0-4A6D-921A-2EEA5A6DD3F6}"/>
              </a:ext>
            </a:extLst>
          </p:cNvPr>
          <p:cNvPicPr>
            <a:picLocks noChangeAspect="1"/>
          </p:cNvPicPr>
          <p:nvPr/>
        </p:nvPicPr>
        <p:blipFill>
          <a:blip r:embed="rId9"/>
          <a:stretch>
            <a:fillRect/>
          </a:stretch>
        </p:blipFill>
        <p:spPr>
          <a:xfrm>
            <a:off x="5717608" y="5327273"/>
            <a:ext cx="4234367" cy="573034"/>
          </a:xfrm>
          <a:prstGeom prst="rect">
            <a:avLst/>
          </a:prstGeom>
          <a:effectLst>
            <a:softEdge rad="50800"/>
          </a:effectLst>
        </p:spPr>
      </p:pic>
      <p:sp>
        <p:nvSpPr>
          <p:cNvPr id="13" name="Slide Number Placeholder 12">
            <a:extLst>
              <a:ext uri="{FF2B5EF4-FFF2-40B4-BE49-F238E27FC236}">
                <a16:creationId xmlns:a16="http://schemas.microsoft.com/office/drawing/2014/main" id="{599DE7C7-4EC2-44F7-9021-0505767EB40D}"/>
              </a:ext>
            </a:extLst>
          </p:cNvPr>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225721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524315"/>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Some cipher parameters can be </a:t>
            </a:r>
            <a:r>
              <a:rPr lang="en-US" sz="3200" dirty="0">
                <a:solidFill>
                  <a:prstClr val="black"/>
                </a:solidFill>
              </a:rPr>
              <a:t>explicitly </a:t>
            </a:r>
            <a:r>
              <a:rPr lang="en-US" sz="3200" dirty="0">
                <a:solidFill>
                  <a:prstClr val="black"/>
                </a:solidFill>
                <a:latin typeface="Calibri" panose="020F0502020204030204"/>
              </a:rPr>
              <a:t>tuned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e.g. rounds, algorithmic complexity, initialization steps</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StrongBox itself has tunable parameters (e.g. flake size)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Other choices</a:t>
            </a:r>
          </a:p>
        </p:txBody>
      </p:sp>
      <p:pic>
        <p:nvPicPr>
          <p:cNvPr id="6" name="Picture 5">
            <a:extLst>
              <a:ext uri="{FF2B5EF4-FFF2-40B4-BE49-F238E27FC236}">
                <a16:creationId xmlns:a16="http://schemas.microsoft.com/office/drawing/2014/main" id="{95CAC4D7-4957-4370-86C4-6A0DBBF43E15}"/>
              </a:ext>
            </a:extLst>
          </p:cNvPr>
          <p:cNvPicPr>
            <a:picLocks noChangeAspect="1"/>
          </p:cNvPicPr>
          <p:nvPr/>
        </p:nvPicPr>
        <p:blipFill>
          <a:blip r:embed="rId3"/>
          <a:stretch>
            <a:fillRect/>
          </a:stretch>
        </p:blipFill>
        <p:spPr>
          <a:xfrm>
            <a:off x="9925050" y="5256398"/>
            <a:ext cx="1779316" cy="256032"/>
          </a:xfrm>
          <a:prstGeom prst="rect">
            <a:avLst/>
          </a:prstGeom>
          <a:effectLst>
            <a:softEdge rad="50800"/>
          </a:effectLst>
        </p:spPr>
      </p:pic>
      <p:pic>
        <p:nvPicPr>
          <p:cNvPr id="7" name="Picture 6">
            <a:extLst>
              <a:ext uri="{FF2B5EF4-FFF2-40B4-BE49-F238E27FC236}">
                <a16:creationId xmlns:a16="http://schemas.microsoft.com/office/drawing/2014/main" id="{42FB78F0-7A61-4823-95E0-BCBB81060CE9}"/>
              </a:ext>
            </a:extLst>
          </p:cNvPr>
          <p:cNvPicPr>
            <a:picLocks noChangeAspect="1"/>
          </p:cNvPicPr>
          <p:nvPr/>
        </p:nvPicPr>
        <p:blipFill>
          <a:blip r:embed="rId4"/>
          <a:stretch>
            <a:fillRect/>
          </a:stretch>
        </p:blipFill>
        <p:spPr>
          <a:xfrm>
            <a:off x="7631126" y="5256398"/>
            <a:ext cx="1998650" cy="432072"/>
          </a:xfrm>
          <a:prstGeom prst="rect">
            <a:avLst/>
          </a:prstGeom>
          <a:effectLst>
            <a:softEdge rad="50800"/>
          </a:effectLst>
        </p:spPr>
      </p:pic>
      <p:pic>
        <p:nvPicPr>
          <p:cNvPr id="8" name="Picture 7">
            <a:extLst>
              <a:ext uri="{FF2B5EF4-FFF2-40B4-BE49-F238E27FC236}">
                <a16:creationId xmlns:a16="http://schemas.microsoft.com/office/drawing/2014/main" id="{ECC5AD8D-2862-4E2F-A038-A03A3B4F6FC0}"/>
              </a:ext>
            </a:extLst>
          </p:cNvPr>
          <p:cNvPicPr>
            <a:picLocks noChangeAspect="1"/>
          </p:cNvPicPr>
          <p:nvPr/>
        </p:nvPicPr>
        <p:blipFill>
          <a:blip r:embed="rId5"/>
          <a:stretch>
            <a:fillRect/>
          </a:stretch>
        </p:blipFill>
        <p:spPr>
          <a:xfrm>
            <a:off x="10048876" y="4865820"/>
            <a:ext cx="1861334" cy="251893"/>
          </a:xfrm>
          <a:prstGeom prst="rect">
            <a:avLst/>
          </a:prstGeom>
          <a:effectLst>
            <a:softEdge rad="50800"/>
          </a:effectLst>
        </p:spPr>
      </p:pic>
      <p:pic>
        <p:nvPicPr>
          <p:cNvPr id="9" name="Picture 8">
            <a:extLst>
              <a:ext uri="{FF2B5EF4-FFF2-40B4-BE49-F238E27FC236}">
                <a16:creationId xmlns:a16="http://schemas.microsoft.com/office/drawing/2014/main" id="{BA2A424A-667E-4A11-81E8-B558698E8167}"/>
              </a:ext>
            </a:extLst>
          </p:cNvPr>
          <p:cNvPicPr>
            <a:picLocks noChangeAspect="1"/>
          </p:cNvPicPr>
          <p:nvPr/>
        </p:nvPicPr>
        <p:blipFill>
          <a:blip r:embed="rId6"/>
          <a:stretch>
            <a:fillRect/>
          </a:stretch>
        </p:blipFill>
        <p:spPr>
          <a:xfrm>
            <a:off x="7296150" y="1800654"/>
            <a:ext cx="1819275" cy="348750"/>
          </a:xfrm>
          <a:prstGeom prst="rect">
            <a:avLst/>
          </a:prstGeom>
          <a:ln>
            <a:noFill/>
          </a:ln>
          <a:effectLst>
            <a:softEdge rad="50800"/>
          </a:effectLst>
        </p:spPr>
      </p:pic>
      <p:pic>
        <p:nvPicPr>
          <p:cNvPr id="11" name="Picture 10">
            <a:extLst>
              <a:ext uri="{FF2B5EF4-FFF2-40B4-BE49-F238E27FC236}">
                <a16:creationId xmlns:a16="http://schemas.microsoft.com/office/drawing/2014/main" id="{A6C8F286-6703-4412-B5EF-6D4A5D220B25}"/>
              </a:ext>
            </a:extLst>
          </p:cNvPr>
          <p:cNvPicPr>
            <a:picLocks noChangeAspect="1"/>
          </p:cNvPicPr>
          <p:nvPr/>
        </p:nvPicPr>
        <p:blipFill>
          <a:blip r:embed="rId7"/>
          <a:stretch>
            <a:fillRect/>
          </a:stretch>
        </p:blipFill>
        <p:spPr>
          <a:xfrm>
            <a:off x="9558821" y="1975029"/>
            <a:ext cx="1890229" cy="355726"/>
          </a:xfrm>
          <a:prstGeom prst="rect">
            <a:avLst/>
          </a:prstGeom>
          <a:effectLst>
            <a:softEdge rad="44450"/>
          </a:effectLst>
        </p:spPr>
      </p:pic>
      <p:pic>
        <p:nvPicPr>
          <p:cNvPr id="12" name="Picture 11">
            <a:extLst>
              <a:ext uri="{FF2B5EF4-FFF2-40B4-BE49-F238E27FC236}">
                <a16:creationId xmlns:a16="http://schemas.microsoft.com/office/drawing/2014/main" id="{72A8B18F-4BFF-4623-AB66-4968CF56B051}"/>
              </a:ext>
            </a:extLst>
          </p:cNvPr>
          <p:cNvPicPr>
            <a:picLocks noChangeAspect="1"/>
          </p:cNvPicPr>
          <p:nvPr/>
        </p:nvPicPr>
        <p:blipFill>
          <a:blip r:embed="rId8"/>
          <a:stretch>
            <a:fillRect/>
          </a:stretch>
        </p:blipFill>
        <p:spPr>
          <a:xfrm>
            <a:off x="7834792" y="3347632"/>
            <a:ext cx="2214084" cy="470321"/>
          </a:xfrm>
          <a:prstGeom prst="rect">
            <a:avLst/>
          </a:prstGeom>
          <a:effectLst>
            <a:softEdge rad="50800"/>
          </a:effectLst>
        </p:spPr>
      </p:pic>
      <p:pic>
        <p:nvPicPr>
          <p:cNvPr id="13" name="Picture 12">
            <a:extLst>
              <a:ext uri="{FF2B5EF4-FFF2-40B4-BE49-F238E27FC236}">
                <a16:creationId xmlns:a16="http://schemas.microsoft.com/office/drawing/2014/main" id="{57CE8E5A-84CD-4CCD-86F7-33AF5AC10696}"/>
              </a:ext>
            </a:extLst>
          </p:cNvPr>
          <p:cNvPicPr>
            <a:picLocks noChangeAspect="1"/>
          </p:cNvPicPr>
          <p:nvPr/>
        </p:nvPicPr>
        <p:blipFill>
          <a:blip r:embed="rId9"/>
          <a:stretch>
            <a:fillRect/>
          </a:stretch>
        </p:blipFill>
        <p:spPr>
          <a:xfrm>
            <a:off x="10330364" y="4329426"/>
            <a:ext cx="1659326" cy="395640"/>
          </a:xfrm>
          <a:prstGeom prst="rect">
            <a:avLst/>
          </a:prstGeom>
          <a:effectLst>
            <a:softEdge rad="50800"/>
          </a:effectLst>
        </p:spPr>
      </p:pic>
      <p:pic>
        <p:nvPicPr>
          <p:cNvPr id="2" name="Picture 1">
            <a:extLst>
              <a:ext uri="{FF2B5EF4-FFF2-40B4-BE49-F238E27FC236}">
                <a16:creationId xmlns:a16="http://schemas.microsoft.com/office/drawing/2014/main" id="{9B8E7CB1-D5DE-4AFA-8D45-02054ACCE975}"/>
              </a:ext>
            </a:extLst>
          </p:cNvPr>
          <p:cNvPicPr>
            <a:picLocks noChangeAspect="1"/>
          </p:cNvPicPr>
          <p:nvPr/>
        </p:nvPicPr>
        <p:blipFill>
          <a:blip r:embed="rId10"/>
          <a:stretch>
            <a:fillRect/>
          </a:stretch>
        </p:blipFill>
        <p:spPr>
          <a:xfrm>
            <a:off x="1538827" y="5819715"/>
            <a:ext cx="4953933" cy="804672"/>
          </a:xfrm>
          <a:prstGeom prst="rect">
            <a:avLst/>
          </a:prstGeom>
          <a:effectLst>
            <a:softEdge rad="50800"/>
          </a:effectLst>
        </p:spPr>
      </p:pic>
      <p:sp>
        <p:nvSpPr>
          <p:cNvPr id="14" name="Slide Number Placeholder 13">
            <a:extLst>
              <a:ext uri="{FF2B5EF4-FFF2-40B4-BE49-F238E27FC236}">
                <a16:creationId xmlns:a16="http://schemas.microsoft.com/office/drawing/2014/main" id="{7B11B53B-CBFA-42DC-B98C-1C0207EE9CBE}"/>
              </a:ext>
            </a:extLst>
          </p:cNvPr>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1717168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016758"/>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Some cipher parameters can be explicitly tuned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e.g. rounds, algorithmic complexity, initialization steps</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StrongBox itself has tunable parameters (e.g. flake size)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Other choices</a:t>
            </a:r>
          </a:p>
          <a:p>
            <a:pPr marL="571500" lvl="1" indent="-571500">
              <a:buClr>
                <a:prstClr val="black"/>
              </a:buClr>
              <a:buFont typeface="Calibri" panose="020F0502020204030204" pitchFamily="34" charset="0"/>
              <a:buChar char="◊"/>
            </a:pPr>
            <a:r>
              <a:rPr lang="en-US" sz="3200" b="1" dirty="0">
                <a:solidFill>
                  <a:srgbClr val="D24726"/>
                </a:solidFill>
              </a:rPr>
              <a:t>Can we leverage this diversity to our benefit? Yes!</a:t>
            </a:r>
          </a:p>
        </p:txBody>
      </p:sp>
      <p:pic>
        <p:nvPicPr>
          <p:cNvPr id="6" name="Picture 5">
            <a:extLst>
              <a:ext uri="{FF2B5EF4-FFF2-40B4-BE49-F238E27FC236}">
                <a16:creationId xmlns:a16="http://schemas.microsoft.com/office/drawing/2014/main" id="{BF48401E-88A7-48AE-AF4E-05743DA8195B}"/>
              </a:ext>
            </a:extLst>
          </p:cNvPr>
          <p:cNvPicPr>
            <a:picLocks noChangeAspect="1"/>
          </p:cNvPicPr>
          <p:nvPr/>
        </p:nvPicPr>
        <p:blipFill>
          <a:blip r:embed="rId3"/>
          <a:stretch>
            <a:fillRect/>
          </a:stretch>
        </p:blipFill>
        <p:spPr>
          <a:xfrm>
            <a:off x="9925050" y="5256398"/>
            <a:ext cx="1779316" cy="256032"/>
          </a:xfrm>
          <a:prstGeom prst="rect">
            <a:avLst/>
          </a:prstGeom>
          <a:effectLst>
            <a:softEdge rad="50800"/>
          </a:effectLst>
        </p:spPr>
      </p:pic>
      <p:pic>
        <p:nvPicPr>
          <p:cNvPr id="7" name="Picture 6">
            <a:extLst>
              <a:ext uri="{FF2B5EF4-FFF2-40B4-BE49-F238E27FC236}">
                <a16:creationId xmlns:a16="http://schemas.microsoft.com/office/drawing/2014/main" id="{DB6E9DE9-9490-46DA-B776-7B3FEC3BC9F9}"/>
              </a:ext>
            </a:extLst>
          </p:cNvPr>
          <p:cNvPicPr>
            <a:picLocks noChangeAspect="1"/>
          </p:cNvPicPr>
          <p:nvPr/>
        </p:nvPicPr>
        <p:blipFill>
          <a:blip r:embed="rId4"/>
          <a:stretch>
            <a:fillRect/>
          </a:stretch>
        </p:blipFill>
        <p:spPr>
          <a:xfrm>
            <a:off x="7631126" y="5256398"/>
            <a:ext cx="1998650" cy="432072"/>
          </a:xfrm>
          <a:prstGeom prst="rect">
            <a:avLst/>
          </a:prstGeom>
          <a:effectLst>
            <a:softEdge rad="50800"/>
          </a:effectLst>
        </p:spPr>
      </p:pic>
      <p:pic>
        <p:nvPicPr>
          <p:cNvPr id="8" name="Picture 7">
            <a:extLst>
              <a:ext uri="{FF2B5EF4-FFF2-40B4-BE49-F238E27FC236}">
                <a16:creationId xmlns:a16="http://schemas.microsoft.com/office/drawing/2014/main" id="{4716DB2C-B506-40BD-944C-349C2B8FF78A}"/>
              </a:ext>
            </a:extLst>
          </p:cNvPr>
          <p:cNvPicPr>
            <a:picLocks noChangeAspect="1"/>
          </p:cNvPicPr>
          <p:nvPr/>
        </p:nvPicPr>
        <p:blipFill>
          <a:blip r:embed="rId5"/>
          <a:stretch>
            <a:fillRect/>
          </a:stretch>
        </p:blipFill>
        <p:spPr>
          <a:xfrm>
            <a:off x="10048876" y="4865820"/>
            <a:ext cx="1861334" cy="251893"/>
          </a:xfrm>
          <a:prstGeom prst="rect">
            <a:avLst/>
          </a:prstGeom>
          <a:effectLst>
            <a:softEdge rad="50800"/>
          </a:effectLst>
        </p:spPr>
      </p:pic>
      <p:pic>
        <p:nvPicPr>
          <p:cNvPr id="9" name="Picture 8">
            <a:extLst>
              <a:ext uri="{FF2B5EF4-FFF2-40B4-BE49-F238E27FC236}">
                <a16:creationId xmlns:a16="http://schemas.microsoft.com/office/drawing/2014/main" id="{A6EF16AB-87E1-476C-9525-761BE6F4E398}"/>
              </a:ext>
            </a:extLst>
          </p:cNvPr>
          <p:cNvPicPr>
            <a:picLocks noChangeAspect="1"/>
          </p:cNvPicPr>
          <p:nvPr/>
        </p:nvPicPr>
        <p:blipFill>
          <a:blip r:embed="rId6"/>
          <a:stretch>
            <a:fillRect/>
          </a:stretch>
        </p:blipFill>
        <p:spPr>
          <a:xfrm>
            <a:off x="7296150" y="1800654"/>
            <a:ext cx="1819275" cy="348750"/>
          </a:xfrm>
          <a:prstGeom prst="rect">
            <a:avLst/>
          </a:prstGeom>
          <a:ln>
            <a:noFill/>
          </a:ln>
          <a:effectLst>
            <a:softEdge rad="50800"/>
          </a:effectLst>
        </p:spPr>
      </p:pic>
      <p:pic>
        <p:nvPicPr>
          <p:cNvPr id="11" name="Picture 10">
            <a:extLst>
              <a:ext uri="{FF2B5EF4-FFF2-40B4-BE49-F238E27FC236}">
                <a16:creationId xmlns:a16="http://schemas.microsoft.com/office/drawing/2014/main" id="{8B097026-9F4E-4B2E-921E-AE1DF704BCEB}"/>
              </a:ext>
            </a:extLst>
          </p:cNvPr>
          <p:cNvPicPr>
            <a:picLocks noChangeAspect="1"/>
          </p:cNvPicPr>
          <p:nvPr/>
        </p:nvPicPr>
        <p:blipFill>
          <a:blip r:embed="rId7"/>
          <a:stretch>
            <a:fillRect/>
          </a:stretch>
        </p:blipFill>
        <p:spPr>
          <a:xfrm>
            <a:off x="9558821" y="1975029"/>
            <a:ext cx="1890229" cy="355726"/>
          </a:xfrm>
          <a:prstGeom prst="rect">
            <a:avLst/>
          </a:prstGeom>
          <a:effectLst>
            <a:softEdge rad="44450"/>
          </a:effectLst>
        </p:spPr>
      </p:pic>
      <p:pic>
        <p:nvPicPr>
          <p:cNvPr id="12" name="Picture 11">
            <a:extLst>
              <a:ext uri="{FF2B5EF4-FFF2-40B4-BE49-F238E27FC236}">
                <a16:creationId xmlns:a16="http://schemas.microsoft.com/office/drawing/2014/main" id="{1C8E845D-837E-49A2-9E8C-6FB1DB6AA2A1}"/>
              </a:ext>
            </a:extLst>
          </p:cNvPr>
          <p:cNvPicPr>
            <a:picLocks noChangeAspect="1"/>
          </p:cNvPicPr>
          <p:nvPr/>
        </p:nvPicPr>
        <p:blipFill>
          <a:blip r:embed="rId8"/>
          <a:stretch>
            <a:fillRect/>
          </a:stretch>
        </p:blipFill>
        <p:spPr>
          <a:xfrm>
            <a:off x="7834792" y="3347632"/>
            <a:ext cx="2214084" cy="470321"/>
          </a:xfrm>
          <a:prstGeom prst="rect">
            <a:avLst/>
          </a:prstGeom>
          <a:effectLst>
            <a:softEdge rad="50800"/>
          </a:effectLst>
        </p:spPr>
      </p:pic>
      <p:pic>
        <p:nvPicPr>
          <p:cNvPr id="13" name="Picture 12">
            <a:extLst>
              <a:ext uri="{FF2B5EF4-FFF2-40B4-BE49-F238E27FC236}">
                <a16:creationId xmlns:a16="http://schemas.microsoft.com/office/drawing/2014/main" id="{45930D60-37FE-456C-9AA3-16B41F2789A5}"/>
              </a:ext>
            </a:extLst>
          </p:cNvPr>
          <p:cNvPicPr>
            <a:picLocks noChangeAspect="1"/>
          </p:cNvPicPr>
          <p:nvPr/>
        </p:nvPicPr>
        <p:blipFill>
          <a:blip r:embed="rId9"/>
          <a:stretch>
            <a:fillRect/>
          </a:stretch>
        </p:blipFill>
        <p:spPr>
          <a:xfrm>
            <a:off x="10330364" y="4329426"/>
            <a:ext cx="1659326" cy="395640"/>
          </a:xfrm>
          <a:prstGeom prst="rect">
            <a:avLst/>
          </a:prstGeom>
          <a:effectLst>
            <a:softEdge rad="50800"/>
          </a:effectLst>
        </p:spPr>
      </p:pic>
      <p:pic>
        <p:nvPicPr>
          <p:cNvPr id="14" name="Picture 13">
            <a:extLst>
              <a:ext uri="{FF2B5EF4-FFF2-40B4-BE49-F238E27FC236}">
                <a16:creationId xmlns:a16="http://schemas.microsoft.com/office/drawing/2014/main" id="{2C258556-4EA5-42EF-8AE2-2B7636C29A14}"/>
              </a:ext>
            </a:extLst>
          </p:cNvPr>
          <p:cNvPicPr>
            <a:picLocks noChangeAspect="1"/>
          </p:cNvPicPr>
          <p:nvPr/>
        </p:nvPicPr>
        <p:blipFill>
          <a:blip r:embed="rId10"/>
          <a:stretch>
            <a:fillRect/>
          </a:stretch>
        </p:blipFill>
        <p:spPr>
          <a:xfrm>
            <a:off x="3158077" y="5343525"/>
            <a:ext cx="2008757" cy="326284"/>
          </a:xfrm>
          <a:prstGeom prst="rect">
            <a:avLst/>
          </a:prstGeom>
          <a:effectLst>
            <a:softEdge rad="50800"/>
          </a:effectLst>
        </p:spPr>
      </p:pic>
      <p:sp>
        <p:nvSpPr>
          <p:cNvPr id="3" name="Slide Number Placeholder 2">
            <a:extLst>
              <a:ext uri="{FF2B5EF4-FFF2-40B4-BE49-F238E27FC236}">
                <a16:creationId xmlns:a16="http://schemas.microsoft.com/office/drawing/2014/main" id="{45157B89-3F64-4751-996B-606C892CDA31}"/>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1199685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Motivating Cipher Switching</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416320"/>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Dynamically navigating tradeoffs for profit is well-studied</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Minimizing energy profiles (POET, </a:t>
            </a:r>
            <a:r>
              <a:rPr lang="en-US" sz="3600" dirty="0" err="1">
                <a:solidFill>
                  <a:prstClr val="black"/>
                </a:solidFill>
                <a:latin typeface="Calibri" panose="020F0502020204030204"/>
              </a:rPr>
              <a:t>CoPPer</a:t>
            </a:r>
            <a:r>
              <a:rPr lang="en-US" sz="3600" dirty="0">
                <a:solidFill>
                  <a:prstClr val="black"/>
                </a:solidFill>
                <a:latin typeface="Calibri" panose="020F0502020204030204"/>
              </a:rPr>
              <a:t>; Imes et al)</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Approximation, self-aware systems (a lot; Hoffmann et al)</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Learned models + control theory (CALOREE; Mishra et al)</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Complex config optimization (</a:t>
            </a:r>
            <a:r>
              <a:rPr lang="en-US" sz="3600" dirty="0" err="1">
                <a:solidFill>
                  <a:prstClr val="black"/>
                </a:solidFill>
                <a:latin typeface="Calibri" panose="020F0502020204030204"/>
              </a:rPr>
              <a:t>SmartConf</a:t>
            </a:r>
            <a:r>
              <a:rPr lang="en-US" sz="3600" dirty="0">
                <a:solidFill>
                  <a:prstClr val="black"/>
                </a:solidFill>
                <a:latin typeface="Calibri" panose="020F0502020204030204"/>
              </a:rPr>
              <a:t>; Wang et al)</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Many others!</a:t>
            </a:r>
          </a:p>
        </p:txBody>
      </p:sp>
      <p:sp>
        <p:nvSpPr>
          <p:cNvPr id="3" name="Slide Number Placeholder 2">
            <a:extLst>
              <a:ext uri="{FF2B5EF4-FFF2-40B4-BE49-F238E27FC236}">
                <a16:creationId xmlns:a16="http://schemas.microsoft.com/office/drawing/2014/main" id="{71D692AF-2383-48BB-B10C-9F428E6A32EE}"/>
              </a:ext>
            </a:extLst>
          </p:cNvPr>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3666818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Motivating Cipher Switching </a:t>
            </a:r>
            <a:r>
              <a:rPr kumimoji="0" lang="en-US" sz="3200" b="1" i="0" strike="noStrike" kern="1200" cap="all" spc="0" normalizeH="0" baseline="0" noProof="0" dirty="0">
                <a:ln w="3175" cmpd="sng">
                  <a:noFill/>
                </a:ln>
                <a:solidFill>
                  <a:srgbClr val="D24726"/>
                </a:solidFill>
                <a:effectLst/>
                <a:uLnTx/>
                <a:uFillTx/>
                <a:latin typeface="Calibri Light" panose="020F0302020204030204"/>
                <a:ea typeface="+mj-ea"/>
                <a:cs typeface="+mj-cs"/>
              </a:rPr>
              <a:t>(cont.)</a:t>
            </a:r>
            <a:endPar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308324"/>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Dynamically navigating tradeoffs for profit is well-studied</a:t>
            </a:r>
          </a:p>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Comparing ciphers, we observe non-linear relationships between tradeoff dimensions</a:t>
            </a:r>
          </a:p>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Tradeoff spaces are here! Need a “knob” to navigate them</a:t>
            </a:r>
          </a:p>
        </p:txBody>
      </p:sp>
      <p:pic>
        <p:nvPicPr>
          <p:cNvPr id="3" name="Picture 2">
            <a:extLst>
              <a:ext uri="{FF2B5EF4-FFF2-40B4-BE49-F238E27FC236}">
                <a16:creationId xmlns:a16="http://schemas.microsoft.com/office/drawing/2014/main" id="{21B0EC17-04D2-409E-B923-34EF60D6D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967" y="3962398"/>
            <a:ext cx="4289466" cy="2223889"/>
          </a:xfrm>
          <a:prstGeom prst="rect">
            <a:avLst/>
          </a:prstGeom>
        </p:spPr>
      </p:pic>
      <p:pic>
        <p:nvPicPr>
          <p:cNvPr id="9" name="Picture 8">
            <a:extLst>
              <a:ext uri="{FF2B5EF4-FFF2-40B4-BE49-F238E27FC236}">
                <a16:creationId xmlns:a16="http://schemas.microsoft.com/office/drawing/2014/main" id="{8A098FB9-A8EE-4814-B3F0-5CFB4CDE2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567" y="3978976"/>
            <a:ext cx="4289466" cy="2190735"/>
          </a:xfrm>
          <a:prstGeom prst="rect">
            <a:avLst/>
          </a:prstGeom>
        </p:spPr>
      </p:pic>
      <p:sp>
        <p:nvSpPr>
          <p:cNvPr id="2" name="TextBox 1">
            <a:extLst>
              <a:ext uri="{FF2B5EF4-FFF2-40B4-BE49-F238E27FC236}">
                <a16:creationId xmlns:a16="http://schemas.microsoft.com/office/drawing/2014/main" id="{612E1BE4-6790-4E1C-A137-19EE6633E9B7}"/>
              </a:ext>
            </a:extLst>
          </p:cNvPr>
          <p:cNvSpPr txBox="1"/>
          <p:nvPr/>
        </p:nvSpPr>
        <p:spPr>
          <a:xfrm>
            <a:off x="1738535" y="6492187"/>
            <a:ext cx="9090066" cy="276999"/>
          </a:xfrm>
          <a:prstGeom prst="rect">
            <a:avLst/>
          </a:prstGeom>
          <a:noFill/>
        </p:spPr>
        <p:txBody>
          <a:bodyPr wrap="square" rtlCol="0">
            <a:spAutoFit/>
          </a:bodyPr>
          <a:lstStyle/>
          <a:p>
            <a:pPr algn="ctr"/>
            <a:r>
              <a:rPr lang="en-US" sz="1200" dirty="0">
                <a:solidFill>
                  <a:schemeClr val="bg1"/>
                </a:solidFill>
              </a:rPr>
              <a:t>Two examples: security vs latency, power; observed frontier curves for 19 ciphers in various configurations under StrongBox</a:t>
            </a:r>
          </a:p>
        </p:txBody>
      </p:sp>
      <p:sp>
        <p:nvSpPr>
          <p:cNvPr id="6" name="TextBox 5">
            <a:extLst>
              <a:ext uri="{FF2B5EF4-FFF2-40B4-BE49-F238E27FC236}">
                <a16:creationId xmlns:a16="http://schemas.microsoft.com/office/drawing/2014/main" id="{E5A61A23-C51E-46EF-B242-EAC851D99DEE}"/>
              </a:ext>
            </a:extLst>
          </p:cNvPr>
          <p:cNvSpPr txBox="1"/>
          <p:nvPr/>
        </p:nvSpPr>
        <p:spPr>
          <a:xfrm>
            <a:off x="2658207" y="6169711"/>
            <a:ext cx="2215661" cy="276999"/>
          </a:xfrm>
          <a:prstGeom prst="rect">
            <a:avLst/>
          </a:prstGeom>
          <a:noFill/>
        </p:spPr>
        <p:txBody>
          <a:bodyPr wrap="square" rtlCol="0">
            <a:spAutoFit/>
          </a:bodyPr>
          <a:lstStyle/>
          <a:p>
            <a:pPr algn="ctr"/>
            <a:r>
              <a:rPr lang="en-US" sz="1200" dirty="0">
                <a:solidFill>
                  <a:schemeClr val="bg1"/>
                </a:solidFill>
              </a:rPr>
              <a:t>Security (quantified)</a:t>
            </a:r>
          </a:p>
        </p:txBody>
      </p:sp>
      <p:sp>
        <p:nvSpPr>
          <p:cNvPr id="11" name="TextBox 10">
            <a:extLst>
              <a:ext uri="{FF2B5EF4-FFF2-40B4-BE49-F238E27FC236}">
                <a16:creationId xmlns:a16="http://schemas.microsoft.com/office/drawing/2014/main" id="{8E082501-261F-4627-8FF7-F6026E28B29F}"/>
              </a:ext>
            </a:extLst>
          </p:cNvPr>
          <p:cNvSpPr txBox="1"/>
          <p:nvPr/>
        </p:nvSpPr>
        <p:spPr>
          <a:xfrm>
            <a:off x="8071341" y="6169710"/>
            <a:ext cx="1532790" cy="276999"/>
          </a:xfrm>
          <a:prstGeom prst="rect">
            <a:avLst/>
          </a:prstGeom>
          <a:noFill/>
        </p:spPr>
        <p:txBody>
          <a:bodyPr wrap="square" rtlCol="0">
            <a:spAutoFit/>
          </a:bodyPr>
          <a:lstStyle/>
          <a:p>
            <a:pPr algn="ctr"/>
            <a:r>
              <a:rPr lang="en-US" sz="1200" dirty="0">
                <a:solidFill>
                  <a:schemeClr val="bg1"/>
                </a:solidFill>
              </a:rPr>
              <a:t>Security (quantified)</a:t>
            </a:r>
          </a:p>
        </p:txBody>
      </p:sp>
      <p:sp>
        <p:nvSpPr>
          <p:cNvPr id="8" name="Slide Number Placeholder 7">
            <a:extLst>
              <a:ext uri="{FF2B5EF4-FFF2-40B4-BE49-F238E27FC236}">
                <a16:creationId xmlns:a16="http://schemas.microsoft.com/office/drawing/2014/main" id="{D17E305F-CC9F-40F5-9FE5-DCA5719A215F}"/>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32572068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“Quantifying” Security DIMENSION</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06210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Quantifying features to determine </a:t>
            </a:r>
            <a:r>
              <a:rPr lang="en-US" sz="3200" b="1" dirty="0">
                <a:solidFill>
                  <a:prstClr val="black"/>
                </a:solidFill>
              </a:rPr>
              <a:t>rank</a:t>
            </a:r>
            <a:endParaRPr lang="en-US" sz="3200" dirty="0">
              <a:solidFill>
                <a:prstClr val="black"/>
              </a:solidFill>
            </a:endParaRPr>
          </a:p>
          <a:p>
            <a:pPr marL="1028700" lvl="2" indent="-571500">
              <a:buClr>
                <a:prstClr val="black"/>
              </a:buClr>
              <a:buFont typeface="Calibri" panose="020F0502020204030204" pitchFamily="34" charset="0"/>
              <a:buChar char="◊"/>
            </a:pPr>
            <a:r>
              <a:rPr lang="en-US" sz="3200" dirty="0">
                <a:solidFill>
                  <a:prstClr val="black"/>
                </a:solidFill>
              </a:rPr>
              <a:t>Output randomization (OR)</a:t>
            </a:r>
          </a:p>
          <a:p>
            <a:pPr marL="1028700" lvl="2" indent="-571500">
              <a:buClr>
                <a:prstClr val="black"/>
              </a:buClr>
              <a:buFont typeface="Calibri" panose="020F0502020204030204" pitchFamily="34" charset="0"/>
              <a:buChar char="◊"/>
            </a:pPr>
            <a:r>
              <a:rPr lang="en-US" sz="3200" dirty="0">
                <a:solidFill>
                  <a:prstClr val="black"/>
                </a:solidFill>
              </a:rPr>
              <a:t>Resistance to cryptanalysis (CR)</a:t>
            </a:r>
          </a:p>
          <a:p>
            <a:pPr marL="1028700" lvl="2" indent="-571500">
              <a:buClr>
                <a:prstClr val="black"/>
              </a:buClr>
              <a:buFont typeface="Calibri" panose="020F0502020204030204" pitchFamily="34" charset="0"/>
              <a:buChar char="◊"/>
            </a:pPr>
            <a:r>
              <a:rPr lang="en-US" sz="3200" dirty="0">
                <a:solidFill>
                  <a:prstClr val="black"/>
                </a:solidFill>
              </a:rPr>
              <a:t>Relative round/relative key length (RR/RK)</a:t>
            </a:r>
          </a:p>
        </p:txBody>
      </p:sp>
      <p:pic>
        <p:nvPicPr>
          <p:cNvPr id="6" name="Picture 5">
            <a:extLst>
              <a:ext uri="{FF2B5EF4-FFF2-40B4-BE49-F238E27FC236}">
                <a16:creationId xmlns:a16="http://schemas.microsoft.com/office/drawing/2014/main" id="{3D61106D-8EB3-436E-96A7-69FCE72948F4}"/>
              </a:ext>
            </a:extLst>
          </p:cNvPr>
          <p:cNvPicPr>
            <a:picLocks noChangeAspect="1"/>
          </p:cNvPicPr>
          <p:nvPr/>
        </p:nvPicPr>
        <p:blipFill>
          <a:blip r:embed="rId3"/>
          <a:stretch>
            <a:fillRect/>
          </a:stretch>
        </p:blipFill>
        <p:spPr>
          <a:xfrm>
            <a:off x="8284326" y="1295400"/>
            <a:ext cx="3793374" cy="2076450"/>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9149449C-BDAC-42B9-93CF-A1057AB6F585}"/>
              </a:ext>
            </a:extLst>
          </p:cNvPr>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1785673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“Quantifying” Security DIMENSION</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03187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Quantifying features to determine </a:t>
            </a:r>
            <a:r>
              <a:rPr lang="en-US" sz="3200" b="1" dirty="0">
                <a:solidFill>
                  <a:prstClr val="black"/>
                </a:solidFill>
              </a:rPr>
              <a:t>rank</a:t>
            </a:r>
          </a:p>
          <a:p>
            <a:pPr marL="1028700" lvl="2" indent="-571500">
              <a:buClr>
                <a:prstClr val="black"/>
              </a:buClr>
              <a:buFont typeface="Calibri" panose="020F0502020204030204" pitchFamily="34" charset="0"/>
              <a:buChar char="◊"/>
            </a:pPr>
            <a:r>
              <a:rPr lang="en-US" sz="3200" dirty="0">
                <a:solidFill>
                  <a:prstClr val="black"/>
                </a:solidFill>
              </a:rPr>
              <a:t>Output randomization (OR)</a:t>
            </a:r>
          </a:p>
          <a:p>
            <a:pPr marL="1028700" lvl="2" indent="-571500">
              <a:buClr>
                <a:prstClr val="black"/>
              </a:buClr>
              <a:buFont typeface="Calibri" panose="020F0502020204030204" pitchFamily="34" charset="0"/>
              <a:buChar char="◊"/>
            </a:pPr>
            <a:r>
              <a:rPr lang="en-US" sz="3200" dirty="0">
                <a:solidFill>
                  <a:prstClr val="black"/>
                </a:solidFill>
              </a:rPr>
              <a:t>Resistance to cryptanalysis (CR)</a:t>
            </a:r>
          </a:p>
          <a:p>
            <a:pPr marL="1028700" lvl="2" indent="-571500">
              <a:buClr>
                <a:prstClr val="black"/>
              </a:buClr>
              <a:buFont typeface="Calibri" panose="020F0502020204030204" pitchFamily="34" charset="0"/>
              <a:buChar char="◊"/>
            </a:pPr>
            <a:r>
              <a:rPr lang="en-US" sz="3200" dirty="0">
                <a:solidFill>
                  <a:prstClr val="black"/>
                </a:solidFill>
              </a:rPr>
              <a:t>Relative round/relative key length (RR/RK)</a:t>
            </a:r>
          </a:p>
          <a:p>
            <a:pPr marL="1028700" lvl="2" indent="-571500">
              <a:buClr>
                <a:prstClr val="black"/>
              </a:buClr>
              <a:buFont typeface="Calibri" panose="020F0502020204030204" pitchFamily="34" charset="0"/>
              <a:buChar char="◊"/>
            </a:pPr>
            <a:endParaRPr lang="en-US" sz="3200" dirty="0">
              <a:solidFill>
                <a:prstClr val="black"/>
              </a:solidFill>
            </a:endParaRPr>
          </a:p>
          <a:p>
            <a:pPr marL="571500" lvl="1" indent="-571500">
              <a:buClr>
                <a:prstClr val="black"/>
              </a:buClr>
              <a:buFont typeface="Calibri" panose="020F0502020204030204" pitchFamily="34" charset="0"/>
              <a:buChar char="◊"/>
              <a:defRPr/>
            </a:pPr>
            <a:r>
              <a:rPr lang="en-US" sz="3200" b="1" dirty="0">
                <a:solidFill>
                  <a:prstClr val="black"/>
                </a:solidFill>
              </a:rPr>
              <a:t>Ideal</a:t>
            </a:r>
            <a:r>
              <a:rPr lang="en-US" sz="3200" dirty="0">
                <a:solidFill>
                  <a:prstClr val="black"/>
                </a:solidFill>
              </a:rPr>
              <a:t>: cipher rank distributed evenly along a continuous “security gradient”</a:t>
            </a:r>
          </a:p>
          <a:p>
            <a:pPr marL="1028700" lvl="2" indent="-571500">
              <a:buClr>
                <a:prstClr val="black"/>
              </a:buClr>
              <a:buFont typeface="Calibri" panose="020F0502020204030204" pitchFamily="34" charset="0"/>
              <a:buChar char="◊"/>
            </a:pPr>
            <a:r>
              <a:rPr lang="en-US" sz="3200" dirty="0">
                <a:solidFill>
                  <a:prstClr val="black"/>
                </a:solidFill>
              </a:rPr>
              <a:t>Allows us to communicate desired security to the system easily</a:t>
            </a:r>
          </a:p>
        </p:txBody>
      </p:sp>
      <p:pic>
        <p:nvPicPr>
          <p:cNvPr id="6" name="Picture 5">
            <a:extLst>
              <a:ext uri="{FF2B5EF4-FFF2-40B4-BE49-F238E27FC236}">
                <a16:creationId xmlns:a16="http://schemas.microsoft.com/office/drawing/2014/main" id="{CC3B9BA8-FFF3-46B2-BD49-D778E418B9D6}"/>
              </a:ext>
            </a:extLst>
          </p:cNvPr>
          <p:cNvPicPr>
            <a:picLocks noChangeAspect="1"/>
          </p:cNvPicPr>
          <p:nvPr/>
        </p:nvPicPr>
        <p:blipFill>
          <a:blip r:embed="rId3"/>
          <a:stretch>
            <a:fillRect/>
          </a:stretch>
        </p:blipFill>
        <p:spPr>
          <a:xfrm>
            <a:off x="8284326" y="1295400"/>
            <a:ext cx="3793374" cy="2076450"/>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21BF9916-B56F-492C-A4D5-547F8051D7DE}"/>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27422818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“Quantifying” Security DIMENSION</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600164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Quantifying features to determine </a:t>
            </a:r>
            <a:r>
              <a:rPr lang="en-US" sz="3200" b="1" dirty="0">
                <a:solidFill>
                  <a:prstClr val="black"/>
                </a:solidFill>
              </a:rPr>
              <a:t>rank</a:t>
            </a:r>
            <a:endParaRPr lang="en-US" sz="3200" dirty="0">
              <a:solidFill>
                <a:prstClr val="black"/>
              </a:solidFill>
            </a:endParaRPr>
          </a:p>
          <a:p>
            <a:pPr marL="1028700" lvl="2" indent="-571500">
              <a:buClr>
                <a:prstClr val="black"/>
              </a:buClr>
              <a:buFont typeface="Calibri" panose="020F0502020204030204" pitchFamily="34" charset="0"/>
              <a:buChar char="◊"/>
            </a:pPr>
            <a:r>
              <a:rPr lang="en-US" sz="3200" dirty="0">
                <a:solidFill>
                  <a:prstClr val="black"/>
                </a:solidFill>
              </a:rPr>
              <a:t>Output randomization (OR)</a:t>
            </a:r>
          </a:p>
          <a:p>
            <a:pPr marL="1028700" lvl="2" indent="-571500">
              <a:buClr>
                <a:prstClr val="black"/>
              </a:buClr>
              <a:buFont typeface="Calibri" panose="020F0502020204030204" pitchFamily="34" charset="0"/>
              <a:buChar char="◊"/>
            </a:pPr>
            <a:r>
              <a:rPr lang="en-US" sz="3200" dirty="0">
                <a:solidFill>
                  <a:prstClr val="black"/>
                </a:solidFill>
              </a:rPr>
              <a:t>Resistance to cryptanalysis (CR)</a:t>
            </a:r>
          </a:p>
          <a:p>
            <a:pPr marL="1028700" lvl="2" indent="-571500">
              <a:buClr>
                <a:prstClr val="black"/>
              </a:buClr>
              <a:buFont typeface="Calibri" panose="020F0502020204030204" pitchFamily="34" charset="0"/>
              <a:buChar char="◊"/>
            </a:pPr>
            <a:r>
              <a:rPr lang="en-US" sz="3200" dirty="0">
                <a:solidFill>
                  <a:prstClr val="black"/>
                </a:solidFill>
              </a:rPr>
              <a:t>Relative round/relative key length (RR/RK)</a:t>
            </a:r>
          </a:p>
          <a:p>
            <a:pPr marL="1028700" lvl="2" indent="-571500">
              <a:buClr>
                <a:prstClr val="black"/>
              </a:buClr>
              <a:buFont typeface="Calibri" panose="020F0502020204030204" pitchFamily="34" charset="0"/>
              <a:buChar char="◊"/>
            </a:pPr>
            <a:endParaRPr lang="en-US" sz="3200" dirty="0">
              <a:solidFill>
                <a:prstClr val="black"/>
              </a:solidFill>
            </a:endParaRP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b="1" dirty="0">
                <a:solidFill>
                  <a:prstClr val="black"/>
                </a:solidFill>
              </a:rPr>
              <a:t>Ideal</a:t>
            </a:r>
            <a:r>
              <a:rPr lang="en-US" sz="3200" dirty="0">
                <a:solidFill>
                  <a:prstClr val="black"/>
                </a:solidFill>
              </a:rPr>
              <a:t>: cipher rank distributed evenly along a continuous “security gradient”</a:t>
            </a:r>
          </a:p>
          <a:p>
            <a:pPr marL="1028700" lvl="2" indent="-571500">
              <a:buClr>
                <a:prstClr val="black"/>
              </a:buClr>
              <a:buFont typeface="Calibri" panose="020F0502020204030204" pitchFamily="34" charset="0"/>
              <a:buChar char="◊"/>
            </a:pPr>
            <a:r>
              <a:rPr lang="en-US" sz="3200" dirty="0">
                <a:solidFill>
                  <a:prstClr val="black"/>
                </a:solidFill>
              </a:rPr>
              <a:t>Allows us to communicate desired security to the system easily</a:t>
            </a:r>
          </a:p>
          <a:p>
            <a:pPr marL="457200" lvl="2">
              <a:buClr>
                <a:prstClr val="black"/>
              </a:buClr>
            </a:pPr>
            <a:endParaRPr lang="en-US" sz="3200" dirty="0">
              <a:solidFill>
                <a:prstClr val="black"/>
              </a:solidFill>
            </a:endParaRPr>
          </a:p>
          <a:p>
            <a:pPr marL="571500" lvl="1" indent="-571500">
              <a:buClr>
                <a:prstClr val="black"/>
              </a:buClr>
              <a:buFont typeface="Calibri" panose="020F0502020204030204" pitchFamily="34" charset="0"/>
              <a:buChar char="◊"/>
            </a:pPr>
            <a:r>
              <a:rPr lang="en-US" sz="3200" b="1" dirty="0">
                <a:solidFill>
                  <a:prstClr val="black"/>
                </a:solidFill>
              </a:rPr>
              <a:t>Reality</a:t>
            </a:r>
            <a:r>
              <a:rPr lang="en-US" sz="3200" dirty="0">
                <a:solidFill>
                  <a:prstClr val="black"/>
                </a:solidFill>
              </a:rPr>
              <a:t>: ciphers ranked non-uniformly and discretely along “security axis” based on the above quantifying features</a:t>
            </a:r>
          </a:p>
          <a:p>
            <a:pPr marL="457200" lvl="2">
              <a:buClr>
                <a:prstClr val="black"/>
              </a:buClr>
            </a:pPr>
            <a:endParaRPr lang="en-US" sz="3200" dirty="0">
              <a:solidFill>
                <a:prstClr val="black"/>
              </a:solidFill>
            </a:endParaRPr>
          </a:p>
        </p:txBody>
      </p:sp>
      <p:pic>
        <p:nvPicPr>
          <p:cNvPr id="2" name="Picture 1">
            <a:extLst>
              <a:ext uri="{FF2B5EF4-FFF2-40B4-BE49-F238E27FC236}">
                <a16:creationId xmlns:a16="http://schemas.microsoft.com/office/drawing/2014/main" id="{5A3F3315-CBE1-4FF6-8C30-260A53B488C9}"/>
              </a:ext>
            </a:extLst>
          </p:cNvPr>
          <p:cNvPicPr>
            <a:picLocks noChangeAspect="1"/>
          </p:cNvPicPr>
          <p:nvPr/>
        </p:nvPicPr>
        <p:blipFill>
          <a:blip r:embed="rId3"/>
          <a:stretch>
            <a:fillRect/>
          </a:stretch>
        </p:blipFill>
        <p:spPr>
          <a:xfrm>
            <a:off x="8284326" y="1295400"/>
            <a:ext cx="3793374" cy="2076450"/>
          </a:xfrm>
          <a:prstGeom prst="rect">
            <a:avLst/>
          </a:prstGeom>
          <a:ln>
            <a:noFill/>
          </a:ln>
          <a:effectLst>
            <a:softEdge rad="112500"/>
          </a:effectLst>
        </p:spPr>
      </p:pic>
      <p:sp>
        <p:nvSpPr>
          <p:cNvPr id="6" name="Slide Number Placeholder 5">
            <a:extLst>
              <a:ext uri="{FF2B5EF4-FFF2-40B4-BE49-F238E27FC236}">
                <a16:creationId xmlns:a16="http://schemas.microsoft.com/office/drawing/2014/main" id="{DD0C3475-2807-415F-B0AD-5F6D24DD8F09}"/>
              </a:ext>
            </a:extLst>
          </p:cNvPr>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172226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0" y="137369"/>
            <a:ext cx="12191999" cy="88987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defTabSz="914400">
              <a:lnSpc>
                <a:spcPct val="90000"/>
              </a:lnSpc>
              <a:defRPr/>
            </a:pPr>
            <a:r>
              <a:rPr lang="en-US" sz="6000" b="1" dirty="0">
                <a:solidFill>
                  <a:srgbClr val="D24726"/>
                </a:solidFill>
              </a:rPr>
              <a:t>FULL DRIVE </a:t>
            </a:r>
            <a:r>
              <a:rPr lang="en-US" sz="6000" dirty="0">
                <a:solidFill>
                  <a:srgbClr val="D24726"/>
                </a:solidFill>
              </a:rPr>
              <a:t>(DISK) </a:t>
            </a:r>
            <a:r>
              <a:rPr lang="en-US" sz="6000" b="1" dirty="0">
                <a:solidFill>
                  <a:srgbClr val="D24726"/>
                </a:solidFill>
              </a:rPr>
              <a:t>ENCRYPTION?</a:t>
            </a:r>
          </a:p>
        </p:txBody>
      </p:sp>
      <p:sp>
        <p:nvSpPr>
          <p:cNvPr id="12" name="TextBox 11">
            <a:extLst>
              <a:ext uri="{FF2B5EF4-FFF2-40B4-BE49-F238E27FC236}">
                <a16:creationId xmlns:a16="http://schemas.microsoft.com/office/drawing/2014/main" id="{E5AB7300-BE07-4924-AE91-59746987F098}"/>
              </a:ext>
            </a:extLst>
          </p:cNvPr>
          <p:cNvSpPr txBox="1"/>
          <p:nvPr/>
        </p:nvSpPr>
        <p:spPr>
          <a:xfrm>
            <a:off x="3466712" y="5662394"/>
            <a:ext cx="525857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Calibri" panose="020F0502020204030204"/>
                <a:ea typeface="+mn-ea"/>
                <a:cs typeface="+mn-cs"/>
              </a:rPr>
              <a:t>Industry standard for FDE: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AES-XTS</a:t>
            </a:r>
          </a:p>
        </p:txBody>
      </p:sp>
      <p:pic>
        <p:nvPicPr>
          <p:cNvPr id="13" name="Content Placeholder 6" descr="An encrypted disk">
            <a:extLst>
              <a:ext uri="{FF2B5EF4-FFF2-40B4-BE49-F238E27FC236}">
                <a16:creationId xmlns:a16="http://schemas.microsoft.com/office/drawing/2014/main" id="{F81E4151-8123-4665-9D58-D15D7B38BA50}"/>
              </a:ext>
            </a:extLst>
          </p:cNvPr>
          <p:cNvPicPr>
            <a:picLocks noChangeAspect="1"/>
          </p:cNvPicPr>
          <p:nvPr/>
        </p:nvPicPr>
        <p:blipFill>
          <a:blip r:embed="rId3"/>
          <a:stretch>
            <a:fillRect/>
          </a:stretch>
        </p:blipFill>
        <p:spPr>
          <a:xfrm>
            <a:off x="595511" y="2082727"/>
            <a:ext cx="3208139" cy="2692545"/>
          </a:xfrm>
          <a:prstGeom prst="rect">
            <a:avLst/>
          </a:prstGeom>
        </p:spPr>
      </p:pic>
      <p:pic>
        <p:nvPicPr>
          <p:cNvPr id="1026" name="Picture 2" descr="http://c3.thejournal.ie/media/2015/09/locked-out-of-your-phone-390x285.jpg">
            <a:extLst>
              <a:ext uri="{FF2B5EF4-FFF2-40B4-BE49-F238E27FC236}">
                <a16:creationId xmlns:a16="http://schemas.microsoft.com/office/drawing/2014/main" id="{A0509FC4-6BF2-4C09-9EDC-7BD5978A5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972" y="2082727"/>
            <a:ext cx="3684535" cy="2692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lunelmedia.com/wp-content/uploads/2014/07/usb-encryption.jpg">
            <a:extLst>
              <a:ext uri="{FF2B5EF4-FFF2-40B4-BE49-F238E27FC236}">
                <a16:creationId xmlns:a16="http://schemas.microsoft.com/office/drawing/2014/main" id="{BCCA2862-32C3-4D96-9687-764CEF916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8830" y="2082727"/>
            <a:ext cx="2767659" cy="2692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950B93-D0F4-49BA-96D1-A392E118BD3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65099215-472F-4FFD-A7D7-408F5825157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303886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Characterizing Ciphers</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1077218"/>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Security (quantified)</a:t>
            </a:r>
          </a:p>
          <a:p>
            <a:pPr marL="1028700" lvl="2" indent="-571500">
              <a:buClr>
                <a:prstClr val="black"/>
              </a:buClr>
              <a:buFont typeface="Calibri" panose="020F0502020204030204" pitchFamily="34" charset="0"/>
              <a:buChar char="◊"/>
              <a:defRPr/>
            </a:pPr>
            <a:r>
              <a:rPr lang="en-US" sz="3200" dirty="0">
                <a:solidFill>
                  <a:prstClr val="black"/>
                </a:solidFill>
              </a:rPr>
              <a:t>Our primary knob!</a:t>
            </a:r>
          </a:p>
        </p:txBody>
      </p:sp>
      <p:sp>
        <p:nvSpPr>
          <p:cNvPr id="3" name="Slide Number Placeholder 2">
            <a:extLst>
              <a:ext uri="{FF2B5EF4-FFF2-40B4-BE49-F238E27FC236}">
                <a16:creationId xmlns:a16="http://schemas.microsoft.com/office/drawing/2014/main" id="{477CC619-FCB0-46AC-B0A0-DE2324F62124}"/>
              </a:ext>
            </a:extLst>
          </p:cNvPr>
          <p:cNvSpPr>
            <a:spLocks noGrp="1"/>
          </p:cNvSpPr>
          <p:nvPr>
            <p:ph type="sldNum" sz="quarter" idx="12"/>
          </p:nvPr>
        </p:nvSpPr>
        <p:spPr/>
        <p:txBody>
          <a:bodyPr/>
          <a:lstStyle/>
          <a:p>
            <a:fld id="{D57F1E4F-1CFF-5643-939E-217C01CDF565}" type="slidenum">
              <a:rPr lang="en-US" smtClean="0"/>
              <a:pPr/>
              <a:t>80</a:t>
            </a:fld>
            <a:endParaRPr lang="en-US" dirty="0"/>
          </a:p>
        </p:txBody>
      </p:sp>
    </p:spTree>
    <p:extLst>
      <p:ext uri="{BB962C8B-B14F-4D97-AF65-F5344CB8AC3E}">
        <p14:creationId xmlns:p14="http://schemas.microsoft.com/office/powerpoint/2010/main" val="1202945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Characterizing Ciphers</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06210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Security (quantified)</a:t>
            </a:r>
          </a:p>
          <a:p>
            <a:pPr marL="1028700" lvl="2" indent="-571500">
              <a:buClr>
                <a:prstClr val="black"/>
              </a:buClr>
              <a:buFont typeface="Calibri" panose="020F0502020204030204" pitchFamily="34" charset="0"/>
              <a:buChar char="◊"/>
              <a:defRPr/>
            </a:pPr>
            <a:r>
              <a:rPr lang="en-US" sz="3200" dirty="0">
                <a:solidFill>
                  <a:prstClr val="black"/>
                </a:solidFill>
              </a:rPr>
              <a:t>Our primary knob!</a:t>
            </a:r>
          </a:p>
          <a:p>
            <a:pPr marL="571500" lvl="1" indent="-571500">
              <a:buClr>
                <a:prstClr val="black"/>
              </a:buClr>
              <a:buFont typeface="Calibri" panose="020F0502020204030204" pitchFamily="34" charset="0"/>
              <a:buChar char="◊"/>
              <a:defRPr/>
            </a:pPr>
            <a:r>
              <a:rPr lang="en-US" sz="3200" dirty="0">
                <a:solidFill>
                  <a:prstClr val="black"/>
                </a:solidFill>
              </a:rPr>
              <a:t>Energy use</a:t>
            </a:r>
          </a:p>
          <a:p>
            <a:pPr marL="1028700" lvl="2" indent="-571500">
              <a:buClr>
                <a:prstClr val="black"/>
              </a:buClr>
              <a:buFont typeface="Calibri" panose="020F0502020204030204" pitchFamily="34" charset="0"/>
              <a:buChar char="◊"/>
              <a:defRPr/>
            </a:pPr>
            <a:r>
              <a:rPr lang="en-US" sz="3200" dirty="0">
                <a:solidFill>
                  <a:prstClr val="black"/>
                </a:solidFill>
              </a:rPr>
              <a:t>Strictly linear? Software vs hardware </a:t>
            </a:r>
            <a:r>
              <a:rPr lang="en-US" sz="3200" dirty="0" err="1">
                <a:solidFill>
                  <a:prstClr val="black"/>
                </a:solidFill>
              </a:rPr>
              <a:t>impl</a:t>
            </a:r>
            <a:r>
              <a:rPr lang="en-US" sz="3200" dirty="0">
                <a:solidFill>
                  <a:prstClr val="black"/>
                </a:solidFill>
              </a:rPr>
              <a:t> tradeoffs?</a:t>
            </a:r>
          </a:p>
        </p:txBody>
      </p:sp>
      <p:sp>
        <p:nvSpPr>
          <p:cNvPr id="3" name="Slide Number Placeholder 2">
            <a:extLst>
              <a:ext uri="{FF2B5EF4-FFF2-40B4-BE49-F238E27FC236}">
                <a16:creationId xmlns:a16="http://schemas.microsoft.com/office/drawing/2014/main" id="{C4385FC5-DCB6-4145-BDD4-70FF433C5078}"/>
              </a:ext>
            </a:extLst>
          </p:cNvPr>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422652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Characterizing Ciphers</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03187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Security (quantified)</a:t>
            </a:r>
          </a:p>
          <a:p>
            <a:pPr marL="1028700" lvl="2" indent="-571500">
              <a:buClr>
                <a:prstClr val="black"/>
              </a:buClr>
              <a:buFont typeface="Calibri" panose="020F0502020204030204" pitchFamily="34" charset="0"/>
              <a:buChar char="◊"/>
              <a:defRPr/>
            </a:pPr>
            <a:r>
              <a:rPr lang="en-US" sz="3200" dirty="0">
                <a:solidFill>
                  <a:prstClr val="black"/>
                </a:solidFill>
              </a:rPr>
              <a:t>Our primary knob!</a:t>
            </a:r>
          </a:p>
          <a:p>
            <a:pPr marL="571500" lvl="1" indent="-571500">
              <a:buClr>
                <a:prstClr val="black"/>
              </a:buClr>
              <a:buFont typeface="Calibri" panose="020F0502020204030204" pitchFamily="34" charset="0"/>
              <a:buChar char="◊"/>
              <a:defRPr/>
            </a:pPr>
            <a:r>
              <a:rPr lang="en-US" sz="3200" dirty="0">
                <a:solidFill>
                  <a:prstClr val="black"/>
                </a:solidFill>
              </a:rPr>
              <a:t>Energy use</a:t>
            </a:r>
          </a:p>
          <a:p>
            <a:pPr marL="1028700" lvl="2" indent="-571500">
              <a:buClr>
                <a:prstClr val="black"/>
              </a:buClr>
              <a:buFont typeface="Calibri" panose="020F0502020204030204" pitchFamily="34" charset="0"/>
              <a:buChar char="◊"/>
              <a:defRPr/>
            </a:pPr>
            <a:r>
              <a:rPr lang="en-US" sz="3200" dirty="0">
                <a:solidFill>
                  <a:prstClr val="black"/>
                </a:solidFill>
              </a:rPr>
              <a:t>Strictly linear? Software vs hardware </a:t>
            </a:r>
            <a:r>
              <a:rPr lang="en-US" sz="3200" dirty="0" err="1">
                <a:solidFill>
                  <a:prstClr val="black"/>
                </a:solidFill>
              </a:rPr>
              <a:t>impl</a:t>
            </a:r>
            <a:r>
              <a:rPr lang="en-US" sz="3200" dirty="0">
                <a:solidFill>
                  <a:prstClr val="black"/>
                </a:solidFill>
              </a:rPr>
              <a:t> tradeoffs?</a:t>
            </a:r>
          </a:p>
          <a:p>
            <a:pPr marL="571500" lvl="1" indent="-571500">
              <a:buClr>
                <a:prstClr val="black"/>
              </a:buClr>
              <a:buFont typeface="Calibri" panose="020F0502020204030204" pitchFamily="34" charset="0"/>
              <a:buChar char="◊"/>
              <a:defRPr/>
            </a:pPr>
            <a:r>
              <a:rPr lang="en-US" sz="3200" dirty="0">
                <a:solidFill>
                  <a:prstClr val="black"/>
                </a:solidFill>
              </a:rPr>
              <a:t>Performance</a:t>
            </a:r>
          </a:p>
          <a:p>
            <a:pPr marL="1028700" lvl="2" indent="-571500">
              <a:buClr>
                <a:prstClr val="black"/>
              </a:buClr>
              <a:buFont typeface="Calibri" panose="020F0502020204030204" pitchFamily="34" charset="0"/>
              <a:buChar char="◊"/>
              <a:defRPr/>
            </a:pPr>
            <a:r>
              <a:rPr lang="en-US" sz="3200" dirty="0">
                <a:solidFill>
                  <a:prstClr val="black"/>
                </a:solidFill>
              </a:rPr>
              <a:t>Read and write throughput under various StrongBox configurations for sequential and random workloads of varying sizes</a:t>
            </a:r>
          </a:p>
        </p:txBody>
      </p:sp>
      <p:sp>
        <p:nvSpPr>
          <p:cNvPr id="3" name="Slide Number Placeholder 2">
            <a:extLst>
              <a:ext uri="{FF2B5EF4-FFF2-40B4-BE49-F238E27FC236}">
                <a16:creationId xmlns:a16="http://schemas.microsoft.com/office/drawing/2014/main" id="{1197671F-7B93-48C4-80D2-96273D227565}"/>
              </a:ext>
            </a:extLst>
          </p:cNvPr>
          <p:cNvSpPr>
            <a:spLocks noGrp="1"/>
          </p:cNvSpPr>
          <p:nvPr>
            <p:ph type="sldNum" sz="quarter" idx="12"/>
          </p:nvPr>
        </p:nvSpPr>
        <p:spPr/>
        <p:txBody>
          <a:bodyPr/>
          <a:lstStyle/>
          <a:p>
            <a:fld id="{D57F1E4F-1CFF-5643-939E-217C01CDF565}" type="slidenum">
              <a:rPr lang="en-US" smtClean="0"/>
              <a:pPr/>
              <a:t>82</a:t>
            </a:fld>
            <a:endParaRPr lang="en-US" dirty="0"/>
          </a:p>
        </p:txBody>
      </p:sp>
    </p:spTree>
    <p:extLst>
      <p:ext uri="{BB962C8B-B14F-4D97-AF65-F5344CB8AC3E}">
        <p14:creationId xmlns:p14="http://schemas.microsoft.com/office/powerpoint/2010/main" val="30178904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Characterizing Ciphers</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016758"/>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Security (quantified)</a:t>
            </a:r>
          </a:p>
          <a:p>
            <a:pPr marL="1028700" lvl="2" indent="-571500">
              <a:buClr>
                <a:prstClr val="black"/>
              </a:buClr>
              <a:buFont typeface="Calibri" panose="020F0502020204030204" pitchFamily="34" charset="0"/>
              <a:buChar char="◊"/>
              <a:defRPr/>
            </a:pPr>
            <a:r>
              <a:rPr lang="en-US" sz="3200" dirty="0">
                <a:solidFill>
                  <a:prstClr val="black"/>
                </a:solidFill>
              </a:rPr>
              <a:t>Our primary knob!</a:t>
            </a:r>
          </a:p>
          <a:p>
            <a:pPr marL="571500" lvl="1" indent="-571500">
              <a:buClr>
                <a:prstClr val="black"/>
              </a:buClr>
              <a:buFont typeface="Calibri" panose="020F0502020204030204" pitchFamily="34" charset="0"/>
              <a:buChar char="◊"/>
              <a:defRPr/>
            </a:pPr>
            <a:r>
              <a:rPr lang="en-US" sz="3200" dirty="0">
                <a:solidFill>
                  <a:prstClr val="black"/>
                </a:solidFill>
              </a:rPr>
              <a:t>Energy use</a:t>
            </a:r>
          </a:p>
          <a:p>
            <a:pPr marL="1028700" lvl="2" indent="-571500">
              <a:buClr>
                <a:prstClr val="black"/>
              </a:buClr>
              <a:buFont typeface="Calibri" panose="020F0502020204030204" pitchFamily="34" charset="0"/>
              <a:buChar char="◊"/>
              <a:defRPr/>
            </a:pPr>
            <a:r>
              <a:rPr lang="en-US" sz="3200" dirty="0">
                <a:solidFill>
                  <a:prstClr val="black"/>
                </a:solidFill>
              </a:rPr>
              <a:t>Strictly linear? Software vs hardware </a:t>
            </a:r>
            <a:r>
              <a:rPr lang="en-US" sz="3200" dirty="0" err="1">
                <a:solidFill>
                  <a:prstClr val="black"/>
                </a:solidFill>
              </a:rPr>
              <a:t>impl</a:t>
            </a:r>
            <a:r>
              <a:rPr lang="en-US" sz="3200" dirty="0">
                <a:solidFill>
                  <a:prstClr val="black"/>
                </a:solidFill>
              </a:rPr>
              <a:t> tradeoffs?</a:t>
            </a:r>
          </a:p>
          <a:p>
            <a:pPr marL="571500" lvl="1" indent="-571500">
              <a:buClr>
                <a:prstClr val="black"/>
              </a:buClr>
              <a:buFont typeface="Calibri" panose="020F0502020204030204" pitchFamily="34" charset="0"/>
              <a:buChar char="◊"/>
              <a:defRPr/>
            </a:pPr>
            <a:r>
              <a:rPr lang="en-US" sz="3200" dirty="0">
                <a:solidFill>
                  <a:prstClr val="black"/>
                </a:solidFill>
              </a:rPr>
              <a:t>Performance</a:t>
            </a:r>
          </a:p>
          <a:p>
            <a:pPr marL="1028700" lvl="2" indent="-571500">
              <a:buClr>
                <a:prstClr val="black"/>
              </a:buClr>
              <a:buFont typeface="Calibri" panose="020F0502020204030204" pitchFamily="34" charset="0"/>
              <a:buChar char="◊"/>
              <a:defRPr/>
            </a:pPr>
            <a:r>
              <a:rPr lang="en-US" sz="3200" dirty="0">
                <a:solidFill>
                  <a:prstClr val="black"/>
                </a:solidFill>
              </a:rPr>
              <a:t>Read and write throughput under various StrongBox configurations for sequential and random workloads of varying sizes</a:t>
            </a:r>
          </a:p>
          <a:p>
            <a:pPr marL="571500" lvl="1" indent="-571500">
              <a:buClr>
                <a:prstClr val="black"/>
              </a:buClr>
              <a:buFont typeface="Calibri" panose="020F0502020204030204" pitchFamily="34" charset="0"/>
              <a:buChar char="◊"/>
              <a:defRPr/>
            </a:pPr>
            <a:r>
              <a:rPr lang="en-US" sz="3200" dirty="0">
                <a:solidFill>
                  <a:prstClr val="black"/>
                </a:solidFill>
              </a:rPr>
              <a:t>Other characteristics</a:t>
            </a:r>
          </a:p>
          <a:p>
            <a:pPr marL="1028700" lvl="2" indent="-571500">
              <a:buClr>
                <a:prstClr val="black"/>
              </a:buClr>
              <a:buFont typeface="Calibri" panose="020F0502020204030204" pitchFamily="34" charset="0"/>
              <a:buChar char="◊"/>
              <a:defRPr/>
            </a:pPr>
            <a:r>
              <a:rPr lang="en-US" sz="3200" dirty="0">
                <a:solidFill>
                  <a:prstClr val="black"/>
                </a:solidFill>
              </a:rPr>
              <a:t>Area (i.e. metadata storage requirements)</a:t>
            </a:r>
          </a:p>
        </p:txBody>
      </p:sp>
      <p:sp>
        <p:nvSpPr>
          <p:cNvPr id="3" name="Slide Number Placeholder 2">
            <a:extLst>
              <a:ext uri="{FF2B5EF4-FFF2-40B4-BE49-F238E27FC236}">
                <a16:creationId xmlns:a16="http://schemas.microsoft.com/office/drawing/2014/main" id="{12FD889C-CE92-4E2E-9292-FE2160ED877E}"/>
              </a:ext>
            </a:extLst>
          </p:cNvPr>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205293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554545"/>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p:txBody>
      </p:sp>
      <p:sp>
        <p:nvSpPr>
          <p:cNvPr id="7" name="Rectangle 6">
            <a:extLst>
              <a:ext uri="{FF2B5EF4-FFF2-40B4-BE49-F238E27FC236}">
                <a16:creationId xmlns:a16="http://schemas.microsoft.com/office/drawing/2014/main" id="{58D8628E-F8A1-42E9-BCDF-FB0FF020777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1DF562B4-D909-4080-AECA-C9CF3AEFDA79}"/>
              </a:ext>
            </a:extLst>
          </p:cNvPr>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41182810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046988"/>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p:txBody>
      </p:sp>
      <p:sp>
        <p:nvSpPr>
          <p:cNvPr id="7" name="Rectangle 6">
            <a:extLst>
              <a:ext uri="{FF2B5EF4-FFF2-40B4-BE49-F238E27FC236}">
                <a16:creationId xmlns:a16="http://schemas.microsoft.com/office/drawing/2014/main" id="{C23D4A14-F91A-4C90-B82D-91DBB3AF548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F4FCDF53-B250-49BA-B1B2-450E888D3F49}"/>
              </a:ext>
            </a:extLst>
          </p:cNvPr>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3087666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477875"/>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p:txBody>
      </p:sp>
      <p:sp>
        <p:nvSpPr>
          <p:cNvPr id="7" name="Rectangle 6">
            <a:extLst>
              <a:ext uri="{FF2B5EF4-FFF2-40B4-BE49-F238E27FC236}">
                <a16:creationId xmlns:a16="http://schemas.microsoft.com/office/drawing/2014/main" id="{C23D4A14-F91A-4C90-B82D-91DBB3AF548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5655E5E4-B4C7-413F-80AE-23610BC8FB33}"/>
              </a:ext>
            </a:extLst>
          </p:cNvPr>
          <p:cNvSpPr>
            <a:spLocks noGrp="1"/>
          </p:cNvSpPr>
          <p:nvPr>
            <p:ph type="sldNum" sz="quarter" idx="12"/>
          </p:nvPr>
        </p:nvSpPr>
        <p:spPr/>
        <p:txBody>
          <a:bodyPr/>
          <a:lstStyle/>
          <a:p>
            <a:fld id="{D57F1E4F-1CFF-5643-939E-217C01CDF565}" type="slidenum">
              <a:rPr lang="en-US" smtClean="0"/>
              <a:pPr/>
              <a:t>86</a:t>
            </a:fld>
            <a:endParaRPr lang="en-US" dirty="0"/>
          </a:p>
        </p:txBody>
      </p:sp>
    </p:spTree>
    <p:extLst>
      <p:ext uri="{BB962C8B-B14F-4D97-AF65-F5344CB8AC3E}">
        <p14:creationId xmlns:p14="http://schemas.microsoft.com/office/powerpoint/2010/main" val="1975149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908762"/>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a:p>
            <a:pPr marL="1028700" lvl="2" indent="-571500">
              <a:buClr>
                <a:prstClr val="black"/>
              </a:buClr>
              <a:buFont typeface="Calibri" panose="020F0502020204030204" pitchFamily="34" charset="0"/>
              <a:buChar char="◊"/>
              <a:defRPr/>
            </a:pPr>
            <a:r>
              <a:rPr lang="en-US" sz="2800" b="1" dirty="0">
                <a:solidFill>
                  <a:prstClr val="black"/>
                </a:solidFill>
              </a:rPr>
              <a:t>Forward Immediate </a:t>
            </a:r>
            <a:r>
              <a:rPr lang="en-US" sz="2800" dirty="0">
                <a:solidFill>
                  <a:prstClr val="black"/>
                </a:solidFill>
              </a:rPr>
              <a:t>(best for random IO)</a:t>
            </a:r>
          </a:p>
        </p:txBody>
      </p:sp>
      <p:sp>
        <p:nvSpPr>
          <p:cNvPr id="4" name="Rectangle 3">
            <a:extLst>
              <a:ext uri="{FF2B5EF4-FFF2-40B4-BE49-F238E27FC236}">
                <a16:creationId xmlns:a16="http://schemas.microsoft.com/office/drawing/2014/main" id="{36A5E9C8-C831-4157-B955-71D476DAF915}"/>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CCA8E8C4-6C45-4F53-BE60-CB79F933C476}"/>
              </a:ext>
            </a:extLst>
          </p:cNvPr>
          <p:cNvSpPr>
            <a:spLocks noGrp="1"/>
          </p:cNvSpPr>
          <p:nvPr>
            <p:ph type="sldNum" sz="quarter" idx="12"/>
          </p:nvPr>
        </p:nvSpPr>
        <p:spPr/>
        <p:txBody>
          <a:bodyPr/>
          <a:lstStyle/>
          <a:p>
            <a:fld id="{D57F1E4F-1CFF-5643-939E-217C01CDF565}" type="slidenum">
              <a:rPr lang="en-US" smtClean="0"/>
              <a:pPr/>
              <a:t>87</a:t>
            </a:fld>
            <a:endParaRPr lang="en-US" dirty="0"/>
          </a:p>
        </p:txBody>
      </p:sp>
    </p:spTree>
    <p:extLst>
      <p:ext uri="{BB962C8B-B14F-4D97-AF65-F5344CB8AC3E}">
        <p14:creationId xmlns:p14="http://schemas.microsoft.com/office/powerpoint/2010/main" val="1362340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339650"/>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a:p>
            <a:pPr marL="1028700" lvl="2" indent="-571500">
              <a:buClr>
                <a:prstClr val="black"/>
              </a:buClr>
              <a:buFont typeface="Calibri" panose="020F0502020204030204" pitchFamily="34" charset="0"/>
              <a:buChar char="◊"/>
              <a:defRPr/>
            </a:pPr>
            <a:r>
              <a:rPr lang="en-US" sz="2800" b="1" dirty="0">
                <a:solidFill>
                  <a:prstClr val="black"/>
                </a:solidFill>
              </a:rPr>
              <a:t>Forward Immediate </a:t>
            </a:r>
            <a:r>
              <a:rPr lang="en-US" sz="2800" dirty="0">
                <a:solidFill>
                  <a:prstClr val="black"/>
                </a:solidFill>
              </a:rPr>
              <a:t>(best for random IO)</a:t>
            </a:r>
          </a:p>
          <a:p>
            <a:pPr marL="1028700" lvl="2" indent="-571500">
              <a:buClr>
                <a:prstClr val="black"/>
              </a:buClr>
              <a:buFont typeface="Calibri" panose="020F0502020204030204" pitchFamily="34" charset="0"/>
              <a:buChar char="◊"/>
              <a:defRPr/>
            </a:pPr>
            <a:r>
              <a:rPr lang="en-US" sz="2800" b="1" dirty="0">
                <a:solidFill>
                  <a:prstClr val="black"/>
                </a:solidFill>
              </a:rPr>
              <a:t>Aggressive Immediate </a:t>
            </a:r>
            <a:r>
              <a:rPr lang="en-US" sz="2800" dirty="0">
                <a:solidFill>
                  <a:prstClr val="black"/>
                </a:solidFill>
              </a:rPr>
              <a:t>(sequential IO friendly)</a:t>
            </a:r>
          </a:p>
        </p:txBody>
      </p:sp>
      <p:sp>
        <p:nvSpPr>
          <p:cNvPr id="4" name="Rectangle 3">
            <a:extLst>
              <a:ext uri="{FF2B5EF4-FFF2-40B4-BE49-F238E27FC236}">
                <a16:creationId xmlns:a16="http://schemas.microsoft.com/office/drawing/2014/main" id="{69123357-437B-42EE-A3D2-56750E8BD7D9}"/>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9D3AE053-CF48-42DF-A54B-D43A54C5BFD5}"/>
              </a:ext>
            </a:extLst>
          </p:cNvPr>
          <p:cNvSpPr>
            <a:spLocks noGrp="1"/>
          </p:cNvSpPr>
          <p:nvPr>
            <p:ph type="sldNum" sz="quarter" idx="12"/>
          </p:nvPr>
        </p:nvSpPr>
        <p:spPr/>
        <p:txBody>
          <a:bodyPr/>
          <a:lstStyle/>
          <a:p>
            <a:fld id="{D57F1E4F-1CFF-5643-939E-217C01CDF565}" type="slidenum">
              <a:rPr lang="en-US" smtClean="0"/>
              <a:pPr/>
              <a:t>88</a:t>
            </a:fld>
            <a:endParaRPr lang="en-US" dirty="0"/>
          </a:p>
        </p:txBody>
      </p:sp>
    </p:spTree>
    <p:extLst>
      <p:ext uri="{BB962C8B-B14F-4D97-AF65-F5344CB8AC3E}">
        <p14:creationId xmlns:p14="http://schemas.microsoft.com/office/powerpoint/2010/main" val="320842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770537"/>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a:p>
            <a:pPr marL="1028700" lvl="2" indent="-571500">
              <a:buClr>
                <a:prstClr val="black"/>
              </a:buClr>
              <a:buFont typeface="Calibri" panose="020F0502020204030204" pitchFamily="34" charset="0"/>
              <a:buChar char="◊"/>
              <a:defRPr/>
            </a:pPr>
            <a:r>
              <a:rPr lang="en-US" sz="2800" b="1" dirty="0">
                <a:solidFill>
                  <a:prstClr val="black"/>
                </a:solidFill>
              </a:rPr>
              <a:t>Forward Immediate </a:t>
            </a:r>
            <a:r>
              <a:rPr lang="en-US" sz="2800" dirty="0">
                <a:solidFill>
                  <a:prstClr val="black"/>
                </a:solidFill>
              </a:rPr>
              <a:t>(best for random IO)</a:t>
            </a:r>
          </a:p>
          <a:p>
            <a:pPr marL="1028700" lvl="2" indent="-571500">
              <a:buClr>
                <a:prstClr val="black"/>
              </a:buClr>
              <a:buFont typeface="Calibri" panose="020F0502020204030204" pitchFamily="34" charset="0"/>
              <a:buChar char="◊"/>
              <a:defRPr/>
            </a:pPr>
            <a:r>
              <a:rPr lang="en-US" sz="2800" b="1" dirty="0">
                <a:solidFill>
                  <a:prstClr val="black"/>
                </a:solidFill>
              </a:rPr>
              <a:t>Aggressive Immediate </a:t>
            </a:r>
            <a:r>
              <a:rPr lang="en-US" sz="2800" dirty="0">
                <a:solidFill>
                  <a:prstClr val="black"/>
                </a:solidFill>
              </a:rPr>
              <a:t>(sequential IO friendly)</a:t>
            </a:r>
          </a:p>
          <a:p>
            <a:pPr marL="1028700" lvl="2" indent="-571500">
              <a:buClr>
                <a:prstClr val="black"/>
              </a:buClr>
              <a:buFont typeface="Calibri" panose="020F0502020204030204" pitchFamily="34" charset="0"/>
              <a:buChar char="◊"/>
              <a:defRPr/>
            </a:pPr>
            <a:r>
              <a:rPr lang="en-US" sz="2800" b="1" dirty="0">
                <a:solidFill>
                  <a:prstClr val="black"/>
                </a:solidFill>
              </a:rPr>
              <a:t>Opportunistic Immediate </a:t>
            </a:r>
            <a:r>
              <a:rPr lang="en-US" sz="2800" dirty="0">
                <a:solidFill>
                  <a:prstClr val="black"/>
                </a:solidFill>
              </a:rPr>
              <a:t>(reduces to forward-immediate)</a:t>
            </a:r>
          </a:p>
        </p:txBody>
      </p:sp>
      <p:sp>
        <p:nvSpPr>
          <p:cNvPr id="4" name="Rectangle 3">
            <a:extLst>
              <a:ext uri="{FF2B5EF4-FFF2-40B4-BE49-F238E27FC236}">
                <a16:creationId xmlns:a16="http://schemas.microsoft.com/office/drawing/2014/main" id="{D9E5882F-AA33-40BB-A564-4FE44A39624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EF689F85-73C4-423C-A19D-0C22CFDA6600}"/>
              </a:ext>
            </a:extLst>
          </p:cNvPr>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209780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p:txBody>
      </p:sp>
      <p:sp>
        <p:nvSpPr>
          <p:cNvPr id="3" name="Rectangle 2">
            <a:extLst>
              <a:ext uri="{FF2B5EF4-FFF2-40B4-BE49-F238E27FC236}">
                <a16:creationId xmlns:a16="http://schemas.microsoft.com/office/drawing/2014/main" id="{1056636A-CD17-4E7E-AE9E-F1B6D57B8FAB}"/>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8E69931C-2D90-435C-91EB-104266525857}"/>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417612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632311"/>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a:p>
            <a:pPr marL="1028700" lvl="2" indent="-571500">
              <a:buClr>
                <a:prstClr val="black"/>
              </a:buClr>
              <a:buFont typeface="Calibri" panose="020F0502020204030204" pitchFamily="34" charset="0"/>
              <a:buChar char="◊"/>
              <a:defRPr/>
            </a:pPr>
            <a:r>
              <a:rPr lang="en-US" sz="2800" b="1" dirty="0">
                <a:solidFill>
                  <a:prstClr val="black"/>
                </a:solidFill>
              </a:rPr>
              <a:t>Forward Immediate </a:t>
            </a:r>
            <a:r>
              <a:rPr lang="en-US" sz="2800" dirty="0">
                <a:solidFill>
                  <a:prstClr val="black"/>
                </a:solidFill>
              </a:rPr>
              <a:t>(best for random IO)</a:t>
            </a:r>
          </a:p>
          <a:p>
            <a:pPr marL="1028700" lvl="2" indent="-571500">
              <a:buClr>
                <a:prstClr val="black"/>
              </a:buClr>
              <a:buFont typeface="Calibri" panose="020F0502020204030204" pitchFamily="34" charset="0"/>
              <a:buChar char="◊"/>
              <a:defRPr/>
            </a:pPr>
            <a:r>
              <a:rPr lang="en-US" sz="2800" b="1" dirty="0">
                <a:solidFill>
                  <a:prstClr val="black"/>
                </a:solidFill>
              </a:rPr>
              <a:t>Aggressive Immediate </a:t>
            </a:r>
            <a:r>
              <a:rPr lang="en-US" sz="2800" dirty="0">
                <a:solidFill>
                  <a:prstClr val="black"/>
                </a:solidFill>
              </a:rPr>
              <a:t>(sequential IO friendly)</a:t>
            </a:r>
          </a:p>
          <a:p>
            <a:pPr marL="1028700" lvl="2" indent="-571500">
              <a:buClr>
                <a:prstClr val="black"/>
              </a:buClr>
              <a:buFont typeface="Calibri" panose="020F0502020204030204" pitchFamily="34" charset="0"/>
              <a:buChar char="◊"/>
              <a:defRPr/>
            </a:pPr>
            <a:r>
              <a:rPr lang="en-US" sz="2800" b="1" dirty="0">
                <a:solidFill>
                  <a:prstClr val="black"/>
                </a:solidFill>
              </a:rPr>
              <a:t>Opportunistic Immediate </a:t>
            </a:r>
            <a:r>
              <a:rPr lang="en-US" sz="2800" dirty="0">
                <a:solidFill>
                  <a:prstClr val="black"/>
                </a:solidFill>
              </a:rPr>
              <a:t>(reduces to forward-immediate)</a:t>
            </a:r>
          </a:p>
          <a:p>
            <a:pPr marL="1028700" lvl="2" indent="-571500">
              <a:buClr>
                <a:prstClr val="black"/>
              </a:buClr>
              <a:buFont typeface="Calibri" panose="020F0502020204030204" pitchFamily="34" charset="0"/>
              <a:buChar char="◊"/>
              <a:defRPr/>
            </a:pPr>
            <a:r>
              <a:rPr lang="en-US" sz="2800" b="1" dirty="0">
                <a:solidFill>
                  <a:prstClr val="black"/>
                </a:solidFill>
              </a:rPr>
              <a:t>Mirrored Immediate</a:t>
            </a:r>
            <a:r>
              <a:rPr lang="en-US" sz="2800" dirty="0">
                <a:solidFill>
                  <a:prstClr val="black"/>
                </a:solidFill>
              </a:rPr>
              <a:t> (fastest reads by far, slowest writes)</a:t>
            </a:r>
          </a:p>
          <a:p>
            <a:pPr marL="1028700" lvl="2" indent="-571500">
              <a:buClr>
                <a:prstClr val="black"/>
              </a:buClr>
              <a:buFont typeface="Calibri" panose="020F0502020204030204" pitchFamily="34" charset="0"/>
              <a:buChar char="◊"/>
              <a:defRPr/>
            </a:pPr>
            <a:r>
              <a:rPr lang="en-US" sz="2800" dirty="0">
                <a:solidFill>
                  <a:prstClr val="black"/>
                </a:solidFill>
              </a:rPr>
              <a:t>Others?</a:t>
            </a:r>
          </a:p>
        </p:txBody>
      </p:sp>
      <p:sp>
        <p:nvSpPr>
          <p:cNvPr id="4" name="Rectangle 3">
            <a:extLst>
              <a:ext uri="{FF2B5EF4-FFF2-40B4-BE49-F238E27FC236}">
                <a16:creationId xmlns:a16="http://schemas.microsoft.com/office/drawing/2014/main" id="{CAA84DF3-AFB5-41EE-AB56-F2FF3166DF4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7A955015-F89C-4DD3-AC5C-356A64BAAF9F}"/>
              </a:ext>
            </a:extLst>
          </p:cNvPr>
          <p:cNvSpPr>
            <a:spLocks noGrp="1"/>
          </p:cNvSpPr>
          <p:nvPr>
            <p:ph type="sldNum" sz="quarter" idx="12"/>
          </p:nvPr>
        </p:nvSpPr>
        <p:spPr/>
        <p:txBody>
          <a:bodyPr/>
          <a:lstStyle/>
          <a:p>
            <a:fld id="{D57F1E4F-1CFF-5643-939E-217C01CDF565}" type="slidenum">
              <a:rPr lang="en-US" smtClean="0"/>
              <a:pPr/>
              <a:t>90</a:t>
            </a:fld>
            <a:endParaRPr lang="en-US" dirty="0"/>
          </a:p>
        </p:txBody>
      </p:sp>
    </p:spTree>
    <p:extLst>
      <p:ext uri="{BB962C8B-B14F-4D97-AF65-F5344CB8AC3E}">
        <p14:creationId xmlns:p14="http://schemas.microsoft.com/office/powerpoint/2010/main" val="3896924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 </a:t>
            </a:r>
            <a:r>
              <a:rPr kumimoji="0" lang="en-US" sz="3200" b="1" i="0" strike="noStrike" kern="1200" cap="all" spc="0" normalizeH="0" baseline="0" noProof="0" dirty="0">
                <a:ln w="3175" cmpd="sng">
                  <a:noFill/>
                </a:ln>
                <a:solidFill>
                  <a:srgbClr val="D24726"/>
                </a:solidFill>
                <a:effectLst/>
                <a:uLnTx/>
                <a:uFillTx/>
                <a:latin typeface="Calibri Light" panose="020F0302020204030204"/>
                <a:ea typeface="+mj-ea"/>
                <a:cs typeface="+mj-cs"/>
              </a:rPr>
              <a:t>(cont.)</a:t>
            </a:r>
            <a:endPar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03187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571500" lvl="1" indent="-571500">
              <a:buClr>
                <a:prstClr val="black"/>
              </a:buClr>
              <a:buFont typeface="Calibri" panose="020F0502020204030204" pitchFamily="34" charset="0"/>
              <a:buChar char="◊"/>
              <a:defRPr/>
            </a:pPr>
            <a:r>
              <a:rPr lang="en-US" sz="3200" dirty="0">
                <a:solidFill>
                  <a:prstClr val="black"/>
                </a:solidFill>
              </a:rPr>
              <a:t>This implies there are higher level performance/energy tradeoffs between different cipher switching strategies</a:t>
            </a:r>
          </a:p>
        </p:txBody>
      </p:sp>
      <p:pic>
        <p:nvPicPr>
          <p:cNvPr id="2050" name="Picture 2" descr="Image result for inception deeper">
            <a:extLst>
              <a:ext uri="{FF2B5EF4-FFF2-40B4-BE49-F238E27FC236}">
                <a16:creationId xmlns:a16="http://schemas.microsoft.com/office/drawing/2014/main" id="{D9DC9754-37AC-49A9-BAA6-14C8465636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08"/>
          <a:stretch/>
        </p:blipFill>
        <p:spPr bwMode="auto">
          <a:xfrm>
            <a:off x="10292862" y="5030143"/>
            <a:ext cx="1820007" cy="174160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76AC895-DC7B-48CE-A032-4F18886ACE6E}"/>
              </a:ext>
            </a:extLst>
          </p:cNvPr>
          <p:cNvPicPr>
            <a:picLocks noChangeAspect="1"/>
          </p:cNvPicPr>
          <p:nvPr/>
        </p:nvPicPr>
        <p:blipFill>
          <a:blip r:embed="rId4"/>
          <a:stretch>
            <a:fillRect/>
          </a:stretch>
        </p:blipFill>
        <p:spPr>
          <a:xfrm>
            <a:off x="4460348" y="5854015"/>
            <a:ext cx="3271298" cy="531360"/>
          </a:xfrm>
          <a:prstGeom prst="rect">
            <a:avLst/>
          </a:prstGeom>
          <a:effectLst>
            <a:softEdge rad="50800"/>
          </a:effectLst>
        </p:spPr>
      </p:pic>
      <p:sp>
        <p:nvSpPr>
          <p:cNvPr id="3" name="Slide Number Placeholder 2">
            <a:extLst>
              <a:ext uri="{FF2B5EF4-FFF2-40B4-BE49-F238E27FC236}">
                <a16:creationId xmlns:a16="http://schemas.microsoft.com/office/drawing/2014/main" id="{A03440CF-E337-4223-A877-7D8340B910D3}"/>
              </a:ext>
            </a:extLst>
          </p:cNvPr>
          <p:cNvSpPr>
            <a:spLocks noGrp="1"/>
          </p:cNvSpPr>
          <p:nvPr>
            <p:ph type="sldNum" sz="quarter" idx="12"/>
          </p:nvPr>
        </p:nvSpPr>
        <p:spPr/>
        <p:txBody>
          <a:bodyPr/>
          <a:lstStyle/>
          <a:p>
            <a:fld id="{D57F1E4F-1CFF-5643-939E-217C01CDF565}" type="slidenum">
              <a:rPr lang="en-US" smtClean="0"/>
              <a:pPr/>
              <a:t>91</a:t>
            </a:fld>
            <a:endParaRPr lang="en-US" dirty="0"/>
          </a:p>
        </p:txBody>
      </p:sp>
    </p:spTree>
    <p:extLst>
      <p:ext uri="{BB962C8B-B14F-4D97-AF65-F5344CB8AC3E}">
        <p14:creationId xmlns:p14="http://schemas.microsoft.com/office/powerpoint/2010/main" val="38522752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6000" b="1" cap="all" dirty="0">
                <a:ln w="3175" cmpd="sng">
                  <a:noFill/>
                </a:ln>
                <a:solidFill>
                  <a:srgbClr val="D24726"/>
                </a:solidFill>
              </a:rPr>
              <a:t>Strongbox II: </a:t>
            </a:r>
            <a:r>
              <a:rPr lang="en-US" sz="6000" b="1" cap="all" dirty="0">
                <a:ln w="3175" cmpd="sng">
                  <a:noFill/>
                </a:ln>
                <a:solidFill>
                  <a:srgbClr val="D24726"/>
                </a:solidFill>
                <a:latin typeface="Calibri Light" panose="020F0302020204030204"/>
              </a:rPr>
              <a:t>GOALS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509200"/>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Select interesting ciphers</a:t>
            </a:r>
          </a:p>
          <a:p>
            <a:pPr marL="571500" lvl="1" indent="-571500">
              <a:buClr>
                <a:prstClr val="black"/>
              </a:buClr>
              <a:buFont typeface="Calibri" panose="020F0502020204030204" pitchFamily="34" charset="0"/>
              <a:buChar char="◊"/>
              <a:defRPr/>
            </a:pPr>
            <a:r>
              <a:rPr lang="en-US" sz="3200" dirty="0">
                <a:solidFill>
                  <a:prstClr val="black"/>
                </a:solidFill>
              </a:rPr>
              <a:t>Quantify security, other “knobs”</a:t>
            </a:r>
          </a:p>
          <a:p>
            <a:pPr marL="571500" lvl="1" indent="-571500">
              <a:buClr>
                <a:prstClr val="black"/>
              </a:buClr>
              <a:buFont typeface="Calibri" panose="020F0502020204030204" pitchFamily="34" charset="0"/>
              <a:buChar char="◊"/>
              <a:defRPr/>
            </a:pPr>
            <a:r>
              <a:rPr lang="en-US" sz="3200" dirty="0">
                <a:solidFill>
                  <a:prstClr val="black"/>
                </a:solidFill>
              </a:rPr>
              <a:t>Determine characteristics of ciphers</a:t>
            </a:r>
          </a:p>
          <a:p>
            <a:pPr marL="571500" lvl="1" indent="-571500">
              <a:buClr>
                <a:prstClr val="black"/>
              </a:buClr>
              <a:buFont typeface="Calibri" panose="020F0502020204030204" pitchFamily="34" charset="0"/>
              <a:buChar char="◊"/>
              <a:defRPr/>
            </a:pPr>
            <a:r>
              <a:rPr lang="en-US" sz="3200" dirty="0">
                <a:solidFill>
                  <a:prstClr val="black"/>
                </a:solidFill>
                <a:latin typeface="Calibri" panose="020F0502020204030204"/>
              </a:rPr>
              <a:t>Implement cipher switching/</a:t>
            </a:r>
            <a:r>
              <a:rPr lang="en-US" sz="3200" dirty="0">
                <a:solidFill>
                  <a:schemeClr val="bg1"/>
                </a:solidFill>
                <a:latin typeface="Calibri" panose="020F0502020204030204"/>
              </a:rPr>
              <a:t>strategies</a:t>
            </a:r>
          </a:p>
          <a:p>
            <a:pPr marL="571500" lvl="1" indent="-571500">
              <a:buClr>
                <a:prstClr val="black"/>
              </a:buClr>
              <a:buFont typeface="Calibri" panose="020F0502020204030204" pitchFamily="34" charset="0"/>
              <a:buChar char="◊"/>
              <a:defRPr/>
            </a:pPr>
            <a:r>
              <a:rPr lang="en-US" sz="3200" dirty="0">
                <a:solidFill>
                  <a:prstClr val="black"/>
                </a:solidFill>
              </a:rPr>
              <a:t>Explore contours of tradeoff space(s) of competing concerns</a:t>
            </a:r>
          </a:p>
          <a:p>
            <a:pPr marL="1028700" lvl="2" indent="-571500">
              <a:buClr>
                <a:prstClr val="black"/>
              </a:buClr>
              <a:buFont typeface="Calibri" panose="020F0502020204030204" pitchFamily="34" charset="0"/>
              <a:buChar char="◊"/>
              <a:defRPr/>
            </a:pPr>
            <a:r>
              <a:rPr lang="en-US" sz="3200" dirty="0">
                <a:solidFill>
                  <a:prstClr val="black"/>
                </a:solidFill>
              </a:rPr>
              <a:t>Measure impact of cipher metadata extra storage requirements</a:t>
            </a:r>
          </a:p>
          <a:p>
            <a:pPr marL="1028700" lvl="2" indent="-571500">
              <a:buClr>
                <a:prstClr val="black"/>
              </a:buClr>
              <a:buFont typeface="Calibri" panose="020F0502020204030204" pitchFamily="34" charset="0"/>
              <a:buChar char="◊"/>
              <a:defRPr/>
            </a:pPr>
            <a:r>
              <a:rPr lang="en-US" sz="3200" dirty="0">
                <a:solidFill>
                  <a:prstClr val="black"/>
                </a:solidFill>
              </a:rPr>
              <a:t>Experiment with </a:t>
            </a:r>
            <a:r>
              <a:rPr lang="en-US" sz="3200" i="1" dirty="0">
                <a:solidFill>
                  <a:schemeClr val="bg1"/>
                </a:solidFill>
              </a:rPr>
              <a:t>mirrored immediate </a:t>
            </a:r>
            <a:r>
              <a:rPr lang="en-US" sz="3200" dirty="0">
                <a:solidFill>
                  <a:prstClr val="black"/>
                </a:solidFill>
              </a:rPr>
              <a:t>switching strategy</a:t>
            </a:r>
          </a:p>
          <a:p>
            <a:pPr marL="571500" lvl="1" indent="-571500">
              <a:buClr>
                <a:prstClr val="black"/>
              </a:buClr>
              <a:buFont typeface="Calibri" panose="020F0502020204030204" pitchFamily="34" charset="0"/>
              <a:buChar char="◊"/>
              <a:defRPr/>
            </a:pPr>
            <a:r>
              <a:rPr lang="en-US" sz="3200" dirty="0">
                <a:solidFill>
                  <a:prstClr val="black"/>
                </a:solidFill>
              </a:rPr>
              <a:t>Model/implement dynamic switching use case scenarios</a:t>
            </a:r>
          </a:p>
          <a:p>
            <a:pPr marL="1028700" lvl="2" indent="-571500">
              <a:buClr>
                <a:prstClr val="black"/>
              </a:buClr>
              <a:buFont typeface="Calibri" panose="020F0502020204030204" pitchFamily="34" charset="0"/>
              <a:buChar char="◊"/>
              <a:defRPr/>
            </a:pPr>
            <a:r>
              <a:rPr lang="en-US" sz="3200" dirty="0">
                <a:solidFill>
                  <a:prstClr val="black"/>
                </a:solidFill>
              </a:rPr>
              <a:t>Use switching strategies to navigate the space </a:t>
            </a:r>
            <a:r>
              <a:rPr lang="en-US" sz="3200" dirty="0">
                <a:solidFill>
                  <a:schemeClr val="bg1"/>
                </a:solidFill>
              </a:rPr>
              <a:t>for fun and profit</a:t>
            </a:r>
          </a:p>
          <a:p>
            <a:pPr marL="1028700" lvl="2" indent="-571500">
              <a:buClr>
                <a:prstClr val="black"/>
              </a:buClr>
              <a:buFont typeface="Calibri" panose="020F0502020204030204" pitchFamily="34" charset="0"/>
              <a:buChar char="◊"/>
              <a:defRPr/>
            </a:pPr>
            <a:r>
              <a:rPr lang="en-US" sz="3200" dirty="0">
                <a:solidFill>
                  <a:prstClr val="black"/>
                </a:solidFill>
              </a:rPr>
              <a:t>Explicitly state threat models for use cases</a:t>
            </a:r>
          </a:p>
          <a:p>
            <a:pPr marL="571500" lvl="1" indent="-571500">
              <a:buClr>
                <a:prstClr val="black"/>
              </a:buClr>
              <a:buFont typeface="Calibri" panose="020F0502020204030204" pitchFamily="34" charset="0"/>
              <a:buChar char="◊"/>
              <a:defRPr/>
            </a:pPr>
            <a:r>
              <a:rPr lang="en-US" sz="3200" dirty="0">
                <a:solidFill>
                  <a:prstClr val="black"/>
                </a:solidFill>
              </a:rPr>
              <a:t>Determine full extent of realizable benefit</a:t>
            </a:r>
          </a:p>
        </p:txBody>
      </p:sp>
      <p:sp>
        <p:nvSpPr>
          <p:cNvPr id="3" name="Slide Number Placeholder 2">
            <a:extLst>
              <a:ext uri="{FF2B5EF4-FFF2-40B4-BE49-F238E27FC236}">
                <a16:creationId xmlns:a16="http://schemas.microsoft.com/office/drawing/2014/main" id="{6E817110-A9A0-42B4-A2B5-F8C7AE1B00FC}"/>
              </a:ext>
            </a:extLst>
          </p:cNvPr>
          <p:cNvSpPr>
            <a:spLocks noGrp="1"/>
          </p:cNvSpPr>
          <p:nvPr>
            <p:ph type="sldNum" sz="quarter" idx="12"/>
          </p:nvPr>
        </p:nvSpPr>
        <p:spPr/>
        <p:txBody>
          <a:bodyPr/>
          <a:lstStyle/>
          <a:p>
            <a:fld id="{D57F1E4F-1CFF-5643-939E-217C01CDF565}" type="slidenum">
              <a:rPr lang="en-US" smtClean="0"/>
              <a:pPr/>
              <a:t>92</a:t>
            </a:fld>
            <a:endParaRPr lang="en-US" dirty="0"/>
          </a:p>
        </p:txBody>
      </p:sp>
    </p:spTree>
    <p:extLst>
      <p:ext uri="{BB962C8B-B14F-4D97-AF65-F5344CB8AC3E}">
        <p14:creationId xmlns:p14="http://schemas.microsoft.com/office/powerpoint/2010/main" val="2596632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6000" b="1" cap="all" dirty="0">
                <a:ln w="3175" cmpd="sng">
                  <a:noFill/>
                </a:ln>
                <a:solidFill>
                  <a:srgbClr val="D24726"/>
                </a:solidFill>
                <a:latin typeface="Calibri Light" panose="020F0302020204030204"/>
              </a:rPr>
              <a:t>Strongbox II: Progress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509200"/>
          </a:xfrm>
          <a:prstGeom prst="rect">
            <a:avLst/>
          </a:prstGeom>
          <a:noFill/>
        </p:spPr>
        <p:txBody>
          <a:bodyPr wrap="square" rtlCol="0">
            <a:spAutoFit/>
          </a:bodyPr>
          <a:lstStyle/>
          <a:p>
            <a:pPr marL="574675" lvl="1" indent="-574675">
              <a:buFont typeface="Wingdings" panose="05000000000000000000" pitchFamily="2" charset="2"/>
              <a:buChar char="ü"/>
            </a:pPr>
            <a:r>
              <a:rPr lang="en-US" sz="3200" dirty="0">
                <a:solidFill>
                  <a:srgbClr val="00B050"/>
                </a:solidFill>
              </a:rPr>
              <a:t>Select interesting ciphers (2017)</a:t>
            </a:r>
          </a:p>
          <a:p>
            <a:pPr marL="574675" lvl="1" indent="-574675">
              <a:buFont typeface="Wingdings" panose="05000000000000000000" pitchFamily="2" charset="2"/>
              <a:buChar char="ü"/>
            </a:pPr>
            <a:r>
              <a:rPr lang="en-US" sz="3200" dirty="0">
                <a:solidFill>
                  <a:srgbClr val="00B050"/>
                </a:solidFill>
              </a:rPr>
              <a:t>Quantify security, other “knobs” (Early 2018)</a:t>
            </a:r>
          </a:p>
          <a:p>
            <a:pPr marL="574675" lvl="1" indent="-574675">
              <a:buFont typeface="Wingdings" panose="05000000000000000000" pitchFamily="2" charset="2"/>
              <a:buChar char="ü"/>
            </a:pPr>
            <a:r>
              <a:rPr lang="en-US" sz="3200" dirty="0">
                <a:solidFill>
                  <a:srgbClr val="00B050"/>
                </a:solidFill>
              </a:rPr>
              <a:t>Determine characteristics of ciphers (Early 2018)</a:t>
            </a:r>
          </a:p>
          <a:p>
            <a:pPr marL="574675" lvl="1" indent="-574675">
              <a:buFont typeface="Wingdings" panose="05000000000000000000" pitchFamily="2" charset="2"/>
              <a:buChar char="ü"/>
            </a:pPr>
            <a:r>
              <a:rPr lang="en-US" sz="3200" dirty="0">
                <a:solidFill>
                  <a:srgbClr val="00B050"/>
                </a:solidFill>
              </a:rPr>
              <a:t>Implement cipher switching/strategies (1000+ LoC; Q4 2018)</a:t>
            </a:r>
          </a:p>
          <a:p>
            <a:pPr marL="574675" lvl="1" indent="-574675">
              <a:buFont typeface="Wingdings" panose="05000000000000000000" pitchFamily="2" charset="2"/>
              <a:buChar char="ü"/>
            </a:pPr>
            <a:r>
              <a:rPr lang="en-US" sz="3200" dirty="0">
                <a:solidFill>
                  <a:srgbClr val="00B050"/>
                </a:solidFill>
              </a:rPr>
              <a:t>Explore contours of tradeoff space(s) of competing concerns</a:t>
            </a:r>
          </a:p>
          <a:p>
            <a:pPr marL="1031875" lvl="2" indent="-574675">
              <a:buFont typeface="Wingdings" panose="05000000000000000000" pitchFamily="2" charset="2"/>
              <a:buChar char="ü"/>
            </a:pPr>
            <a:r>
              <a:rPr lang="en-US" sz="3200" dirty="0">
                <a:solidFill>
                  <a:srgbClr val="00B050"/>
                </a:solidFill>
              </a:rPr>
              <a:t>Measure impact of cipher metadata extra storage requirements</a:t>
            </a:r>
          </a:p>
          <a:p>
            <a:pPr marL="1028700" lvl="2" indent="-571500">
              <a:buClr>
                <a:prstClr val="black"/>
              </a:buClr>
              <a:buFont typeface="Calibri" panose="020F0502020204030204" pitchFamily="34" charset="0"/>
              <a:buChar char="◊"/>
              <a:defRPr/>
            </a:pPr>
            <a:r>
              <a:rPr lang="en-US" sz="3200" dirty="0">
                <a:solidFill>
                  <a:schemeClr val="bg1"/>
                </a:solidFill>
              </a:rPr>
              <a:t>Experiment with </a:t>
            </a:r>
            <a:r>
              <a:rPr lang="en-US" sz="3200" i="1" dirty="0">
                <a:solidFill>
                  <a:schemeClr val="bg1"/>
                </a:solidFill>
              </a:rPr>
              <a:t>mirrored immediate</a:t>
            </a:r>
            <a:r>
              <a:rPr lang="en-US" sz="3200" dirty="0">
                <a:solidFill>
                  <a:schemeClr val="bg1"/>
                </a:solidFill>
              </a:rPr>
              <a:t> switching strategy </a:t>
            </a:r>
            <a:r>
              <a:rPr lang="en-US" sz="3200" dirty="0">
                <a:solidFill>
                  <a:srgbClr val="00B050"/>
                </a:solidFill>
              </a:rPr>
              <a:t>(Now!)</a:t>
            </a:r>
          </a:p>
          <a:p>
            <a:pPr marL="571500" lvl="1" indent="-571500">
              <a:buClr>
                <a:prstClr val="black"/>
              </a:buClr>
              <a:buFont typeface="Calibri" panose="020F0502020204030204" pitchFamily="34" charset="0"/>
              <a:buChar char="◊"/>
              <a:defRPr/>
            </a:pPr>
            <a:r>
              <a:rPr lang="en-US" sz="3200" dirty="0">
                <a:solidFill>
                  <a:schemeClr val="bg1"/>
                </a:solidFill>
              </a:rPr>
              <a:t>Model/implement dynamic switching use case scenarios </a:t>
            </a:r>
            <a:r>
              <a:rPr lang="en-US" sz="3200" dirty="0">
                <a:solidFill>
                  <a:srgbClr val="00B050"/>
                </a:solidFill>
              </a:rPr>
              <a:t>(April)</a:t>
            </a:r>
          </a:p>
          <a:p>
            <a:pPr marL="1028700" lvl="2" indent="-571500">
              <a:buClr>
                <a:prstClr val="black"/>
              </a:buClr>
              <a:buFont typeface="Calibri" panose="020F0502020204030204" pitchFamily="34" charset="0"/>
              <a:buChar char="◊"/>
              <a:defRPr/>
            </a:pPr>
            <a:r>
              <a:rPr lang="en-US" sz="3200" dirty="0">
                <a:solidFill>
                  <a:schemeClr val="bg1"/>
                </a:solidFill>
              </a:rPr>
              <a:t>Use switching strategies to navigate the space for fun and profit</a:t>
            </a:r>
          </a:p>
          <a:p>
            <a:pPr marL="1028700" lvl="2" indent="-571500">
              <a:buClr>
                <a:prstClr val="black"/>
              </a:buClr>
              <a:buFont typeface="Calibri" panose="020F0502020204030204" pitchFamily="34" charset="0"/>
              <a:buChar char="◊"/>
              <a:defRPr/>
            </a:pPr>
            <a:r>
              <a:rPr lang="en-US" sz="3200" dirty="0">
                <a:solidFill>
                  <a:schemeClr val="bg1"/>
                </a:solidFill>
              </a:rPr>
              <a:t>Explicitly state threat models for use cases</a:t>
            </a:r>
          </a:p>
          <a:p>
            <a:pPr marL="571500" lvl="1" indent="-571500">
              <a:buClr>
                <a:prstClr val="black"/>
              </a:buClr>
              <a:buFont typeface="Calibri" panose="020F0502020204030204" pitchFamily="34" charset="0"/>
              <a:buChar char="◊"/>
              <a:defRPr/>
            </a:pPr>
            <a:r>
              <a:rPr lang="en-US" sz="3200" dirty="0">
                <a:solidFill>
                  <a:prstClr val="black"/>
                </a:solidFill>
              </a:rPr>
              <a:t>Determine full extent of realizable benefit </a:t>
            </a:r>
            <a:r>
              <a:rPr lang="en-US" sz="3200" dirty="0">
                <a:solidFill>
                  <a:srgbClr val="00B050"/>
                </a:solidFill>
              </a:rPr>
              <a:t>(April-May)</a:t>
            </a:r>
          </a:p>
        </p:txBody>
      </p:sp>
      <p:sp>
        <p:nvSpPr>
          <p:cNvPr id="3" name="Slide Number Placeholder 2">
            <a:extLst>
              <a:ext uri="{FF2B5EF4-FFF2-40B4-BE49-F238E27FC236}">
                <a16:creationId xmlns:a16="http://schemas.microsoft.com/office/drawing/2014/main" id="{CF5AFE9C-C2DD-4774-8A91-69C2077F8FFF}"/>
              </a:ext>
            </a:extLst>
          </p:cNvPr>
          <p:cNvSpPr>
            <a:spLocks noGrp="1"/>
          </p:cNvSpPr>
          <p:nvPr>
            <p:ph type="sldNum" sz="quarter" idx="12"/>
          </p:nvPr>
        </p:nvSpPr>
        <p:spPr/>
        <p:txBody>
          <a:bodyPr/>
          <a:lstStyle/>
          <a:p>
            <a:fld id="{D57F1E4F-1CFF-5643-939E-217C01CDF565}" type="slidenum">
              <a:rPr lang="en-US" smtClean="0"/>
              <a:pPr/>
              <a:t>93</a:t>
            </a:fld>
            <a:endParaRPr lang="en-US" dirty="0"/>
          </a:p>
        </p:txBody>
      </p:sp>
    </p:spTree>
    <p:extLst>
      <p:ext uri="{BB962C8B-B14F-4D97-AF65-F5344CB8AC3E}">
        <p14:creationId xmlns:p14="http://schemas.microsoft.com/office/powerpoint/2010/main" val="32469810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5632311"/>
          </a:xfrm>
          <a:prstGeom prst="rect">
            <a:avLst/>
          </a:prstGeom>
          <a:noFill/>
        </p:spPr>
        <p:txBody>
          <a:bodyPr wrap="square" rtlCol="0">
            <a:spAutoFit/>
          </a:bodyPr>
          <a:lstStyle/>
          <a:p>
            <a:r>
              <a:rPr lang="en-US" sz="2400" dirty="0">
                <a:solidFill>
                  <a:srgbClr val="DB5535"/>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ü"/>
            </a:pPr>
            <a:r>
              <a:rPr lang="en-US" sz="2400" dirty="0">
                <a:solidFill>
                  <a:srgbClr val="DB5535"/>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rgbClr val="DB5535"/>
                </a:solidFill>
                <a:latin typeface="Calibri" panose="020F0502020204030204" pitchFamily="34" charset="0"/>
                <a:cs typeface="Calibri" panose="020F0502020204030204" pitchFamily="34" charset="0"/>
              </a:rPr>
              <a:t>are</a:t>
            </a:r>
            <a:r>
              <a:rPr lang="en-US" sz="2400" dirty="0">
                <a:solidFill>
                  <a:srgbClr val="DB5535"/>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ü"/>
            </a:pPr>
            <a:r>
              <a:rPr lang="en-US" sz="2400" dirty="0">
                <a:solidFill>
                  <a:srgbClr val="DB5535"/>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rgbClr val="DB5535"/>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ü"/>
            </a:pPr>
            <a:r>
              <a:rPr lang="en-US" sz="2400" dirty="0">
                <a:solidFill>
                  <a:srgbClr val="DB5535"/>
                </a:solidFill>
                <a:latin typeface="Calibri" panose="020F0502020204030204" pitchFamily="34" charset="0"/>
                <a:cs typeface="Calibri" panose="020F0502020204030204" pitchFamily="34" charset="0"/>
              </a:rPr>
              <a:t>Building on the success of the StrongBox approach, we consider the tradeoff space and motivated use cases formed between ciphers beyond ChaCha20 (e.g. Freestyle, Rabbit, AES-CTR)</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ü"/>
            </a:pPr>
            <a:r>
              <a:rPr lang="en-US" sz="2400" dirty="0">
                <a:solidFill>
                  <a:schemeClr val="bg1"/>
                </a:solidFill>
                <a:latin typeface="Calibri" panose="020F0502020204030204" pitchFamily="34" charset="0"/>
                <a:cs typeface="Calibri" panose="020F0502020204030204" pitchFamily="34" charset="0"/>
              </a:rPr>
              <a:t>We present a new theoretical framework for FDE, define the cryptographic goals of StrongBox, and formally evaluate the security properties of our construction</a:t>
            </a:r>
          </a:p>
        </p:txBody>
      </p:sp>
      <p:sp>
        <p:nvSpPr>
          <p:cNvPr id="6" name="Title 1">
            <a:extLst>
              <a:ext uri="{FF2B5EF4-FFF2-40B4-BE49-F238E27FC236}">
                <a16:creationId xmlns:a16="http://schemas.microsoft.com/office/drawing/2014/main" id="{B3AF25BF-E412-4A0B-BA05-3878116FD163}"/>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757748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6000" b="1" cap="all" dirty="0">
                <a:ln w="3175" cmpd="sng">
                  <a:noFill/>
                </a:ln>
                <a:solidFill>
                  <a:srgbClr val="D24726"/>
                </a:solidFill>
                <a:latin typeface="Calibri Light" panose="020F0302020204030204"/>
              </a:rPr>
              <a:t>New Security Notions for FDE?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1754326"/>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Prior generalized FDE security notions assume deterministic output due to sector number, PBA, et cetera</a:t>
            </a:r>
          </a:p>
          <a:p>
            <a:pPr marL="1028700" lvl="2" indent="-571500">
              <a:buClr>
                <a:prstClr val="black"/>
              </a:buClr>
              <a:buFont typeface="Calibri" panose="020F0502020204030204" pitchFamily="34" charset="0"/>
              <a:buChar char="◊"/>
              <a:defRPr/>
            </a:pPr>
            <a:r>
              <a:rPr lang="en-US" sz="3600" dirty="0">
                <a:solidFill>
                  <a:prstClr val="black"/>
                </a:solidFill>
              </a:rPr>
              <a:t>This is not valid for ciphers under StrongBox</a:t>
            </a:r>
          </a:p>
        </p:txBody>
      </p:sp>
      <p:sp>
        <p:nvSpPr>
          <p:cNvPr id="3" name="Slide Number Placeholder 2">
            <a:extLst>
              <a:ext uri="{FF2B5EF4-FFF2-40B4-BE49-F238E27FC236}">
                <a16:creationId xmlns:a16="http://schemas.microsoft.com/office/drawing/2014/main" id="{C7127023-CD1D-42B0-A0CC-9B93F5B4FDD3}"/>
              </a:ext>
            </a:extLst>
          </p:cNvPr>
          <p:cNvSpPr>
            <a:spLocks noGrp="1"/>
          </p:cNvSpPr>
          <p:nvPr>
            <p:ph type="sldNum" sz="quarter" idx="12"/>
          </p:nvPr>
        </p:nvSpPr>
        <p:spPr/>
        <p:txBody>
          <a:bodyPr/>
          <a:lstStyle/>
          <a:p>
            <a:fld id="{D57F1E4F-1CFF-5643-939E-217C01CDF565}" type="slidenum">
              <a:rPr lang="en-US" smtClean="0"/>
              <a:pPr/>
              <a:t>95</a:t>
            </a:fld>
            <a:endParaRPr lang="en-US" dirty="0"/>
          </a:p>
        </p:txBody>
      </p:sp>
    </p:spTree>
    <p:extLst>
      <p:ext uri="{BB962C8B-B14F-4D97-AF65-F5344CB8AC3E}">
        <p14:creationId xmlns:p14="http://schemas.microsoft.com/office/powerpoint/2010/main" val="42652079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6000" b="1" cap="all" dirty="0">
                <a:ln w="3175" cmpd="sng">
                  <a:noFill/>
                </a:ln>
                <a:solidFill>
                  <a:srgbClr val="D24726"/>
                </a:solidFill>
                <a:latin typeface="Calibri Light" panose="020F0302020204030204"/>
              </a:rPr>
              <a:t>New Security Notions for FDE?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970318"/>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Prior generalized FDE security notions assume deterministic output due to sector number, PBA, et cetera</a:t>
            </a:r>
          </a:p>
          <a:p>
            <a:pPr marL="1028700" lvl="2" indent="-571500">
              <a:buClr>
                <a:prstClr val="black"/>
              </a:buClr>
              <a:buFont typeface="Calibri" panose="020F0502020204030204" pitchFamily="34" charset="0"/>
              <a:buChar char="◊"/>
              <a:defRPr/>
            </a:pPr>
            <a:r>
              <a:rPr lang="en-US" sz="3600" dirty="0">
                <a:solidFill>
                  <a:prstClr val="black"/>
                </a:solidFill>
              </a:rPr>
              <a:t>This is not valid for ciphers under StrongBox</a:t>
            </a:r>
          </a:p>
          <a:p>
            <a:pPr marL="457200" lvl="2">
              <a:buClr>
                <a:prstClr val="black"/>
              </a:buClr>
              <a:defRPr/>
            </a:pP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XOR FDE with stream ciphers/CTR mode are considered trivially vulnerable to known-plaintext attacks</a:t>
            </a:r>
          </a:p>
          <a:p>
            <a:pPr marL="1028700" lvl="2" indent="-571500">
              <a:buClr>
                <a:prstClr val="black"/>
              </a:buClr>
              <a:buFont typeface="Calibri" panose="020F0502020204030204" pitchFamily="34" charset="0"/>
              <a:buChar char="◊"/>
              <a:defRPr/>
            </a:pPr>
            <a:r>
              <a:rPr lang="en-US" sz="3600" dirty="0">
                <a:solidFill>
                  <a:prstClr val="black"/>
                </a:solidFill>
              </a:rPr>
              <a:t>StrongBox avoids this by avoiding overwrites entirely</a:t>
            </a:r>
          </a:p>
        </p:txBody>
      </p:sp>
      <p:sp>
        <p:nvSpPr>
          <p:cNvPr id="3" name="Slide Number Placeholder 2">
            <a:extLst>
              <a:ext uri="{FF2B5EF4-FFF2-40B4-BE49-F238E27FC236}">
                <a16:creationId xmlns:a16="http://schemas.microsoft.com/office/drawing/2014/main" id="{68BC20A8-2666-460D-AED2-A0BB0A8B9791}"/>
              </a:ext>
            </a:extLst>
          </p:cNvPr>
          <p:cNvSpPr>
            <a:spLocks noGrp="1"/>
          </p:cNvSpPr>
          <p:nvPr>
            <p:ph type="sldNum" sz="quarter" idx="12"/>
          </p:nvPr>
        </p:nvSpPr>
        <p:spPr/>
        <p:txBody>
          <a:bodyPr/>
          <a:lstStyle/>
          <a:p>
            <a:fld id="{D57F1E4F-1CFF-5643-939E-217C01CDF565}" type="slidenum">
              <a:rPr lang="en-US" smtClean="0"/>
              <a:pPr/>
              <a:t>96</a:t>
            </a:fld>
            <a:endParaRPr lang="en-US" dirty="0"/>
          </a:p>
        </p:txBody>
      </p:sp>
    </p:spTree>
    <p:extLst>
      <p:ext uri="{BB962C8B-B14F-4D97-AF65-F5344CB8AC3E}">
        <p14:creationId xmlns:p14="http://schemas.microsoft.com/office/powerpoint/2010/main" val="18795658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6000" b="1" cap="all" dirty="0">
                <a:ln w="3175" cmpd="sng">
                  <a:noFill/>
                </a:ln>
                <a:solidFill>
                  <a:srgbClr val="D24726"/>
                </a:solidFill>
                <a:latin typeface="Calibri Light" panose="020F0302020204030204"/>
              </a:rPr>
              <a:t>New Security Notions for FDE?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632311"/>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Prior generalized FDE security notions assume deterministic output due to sector number, PBA, et cetera</a:t>
            </a:r>
          </a:p>
          <a:p>
            <a:pPr marL="1028700" lvl="2" indent="-571500">
              <a:buClr>
                <a:prstClr val="black"/>
              </a:buClr>
              <a:buFont typeface="Calibri" panose="020F0502020204030204" pitchFamily="34" charset="0"/>
              <a:buChar char="◊"/>
              <a:defRPr/>
            </a:pPr>
            <a:r>
              <a:rPr lang="en-US" sz="3600" dirty="0">
                <a:solidFill>
                  <a:prstClr val="black"/>
                </a:solidFill>
              </a:rPr>
              <a:t>This is not valid for ciphers under StrongBox</a:t>
            </a:r>
          </a:p>
          <a:p>
            <a:pPr marL="1028700" lvl="2" indent="-571500">
              <a:buClr>
                <a:prstClr val="black"/>
              </a:buClr>
              <a:buFont typeface="Calibri" panose="020F0502020204030204" pitchFamily="34" charset="0"/>
              <a:buChar char="◊"/>
              <a:defRPr/>
            </a:pP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XOR FDE with stream ciphers/CTR mode are considered trivially vulnerable to known-plaintext attacks</a:t>
            </a:r>
          </a:p>
          <a:p>
            <a:pPr marL="1028700" lvl="2" indent="-571500">
              <a:buClr>
                <a:prstClr val="black"/>
              </a:buClr>
              <a:buFont typeface="Calibri" panose="020F0502020204030204" pitchFamily="34" charset="0"/>
              <a:buChar char="◊"/>
              <a:defRPr/>
            </a:pPr>
            <a:r>
              <a:rPr lang="en-US" sz="3600" dirty="0">
                <a:solidFill>
                  <a:prstClr val="black"/>
                </a:solidFill>
              </a:rPr>
              <a:t>StrongBox avoids this by avoiding overwrites entirely</a:t>
            </a:r>
          </a:p>
          <a:p>
            <a:pPr marL="1028700" lvl="2" indent="-571500">
              <a:buClr>
                <a:prstClr val="black"/>
              </a:buClr>
              <a:buFont typeface="Calibri" panose="020F0502020204030204" pitchFamily="34" charset="0"/>
              <a:buChar char="◊"/>
              <a:defRPr/>
            </a:pP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srgbClr val="D24726"/>
                </a:solidFill>
              </a:rPr>
              <a:t>We want: well-defined cryptographic goals for StrongBox</a:t>
            </a:r>
          </a:p>
          <a:p>
            <a:pPr marL="1028700" lvl="2" indent="-571500">
              <a:buClr>
                <a:prstClr val="black"/>
              </a:buClr>
              <a:buFont typeface="Calibri" panose="020F0502020204030204" pitchFamily="34" charset="0"/>
              <a:buChar char="◊"/>
              <a:defRPr/>
            </a:pPr>
            <a:r>
              <a:rPr lang="en-US" sz="3600" dirty="0">
                <a:solidFill>
                  <a:prstClr val="black"/>
                </a:solidFill>
              </a:rPr>
              <a:t>E.g. security against chosen-ciphertext attack?</a:t>
            </a:r>
          </a:p>
        </p:txBody>
      </p:sp>
      <p:sp>
        <p:nvSpPr>
          <p:cNvPr id="3" name="Slide Number Placeholder 2">
            <a:extLst>
              <a:ext uri="{FF2B5EF4-FFF2-40B4-BE49-F238E27FC236}">
                <a16:creationId xmlns:a16="http://schemas.microsoft.com/office/drawing/2014/main" id="{2A07E565-7B45-49F9-A93A-9C892DE36151}"/>
              </a:ext>
            </a:extLst>
          </p:cNvPr>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3287722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6000" b="1" cap="all" dirty="0">
                <a:ln w="3175" cmpd="sng">
                  <a:noFill/>
                </a:ln>
                <a:solidFill>
                  <a:srgbClr val="D24726"/>
                </a:solidFill>
              </a:rPr>
              <a:t>Strongbox III: </a:t>
            </a:r>
            <a:r>
              <a:rPr lang="en-US" sz="6000" b="1" cap="all" dirty="0">
                <a:ln w="3175" cmpd="sng">
                  <a:noFill/>
                </a:ln>
                <a:solidFill>
                  <a:srgbClr val="D24726"/>
                </a:solidFill>
                <a:latin typeface="Calibri Light" panose="020F0302020204030204"/>
              </a:rPr>
              <a:t>GOALS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1200329"/>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The big question: </a:t>
            </a:r>
            <a:r>
              <a:rPr lang="en-US" sz="3600" b="1" dirty="0">
                <a:solidFill>
                  <a:prstClr val="black"/>
                </a:solidFill>
              </a:rPr>
              <a:t>how secure is StrongBox FDE</a:t>
            </a:r>
            <a:r>
              <a:rPr lang="en-US" sz="3600" dirty="0">
                <a:solidFill>
                  <a:prstClr val="black"/>
                </a:solidFill>
              </a:rPr>
              <a:t>? How much “security is left” in FDE context given StrongBox constraints?</a:t>
            </a:r>
          </a:p>
        </p:txBody>
      </p:sp>
      <p:sp>
        <p:nvSpPr>
          <p:cNvPr id="3" name="Slide Number Placeholder 2">
            <a:extLst>
              <a:ext uri="{FF2B5EF4-FFF2-40B4-BE49-F238E27FC236}">
                <a16:creationId xmlns:a16="http://schemas.microsoft.com/office/drawing/2014/main" id="{6D85E093-4829-4972-9710-71E33F6A4611}"/>
              </a:ext>
            </a:extLst>
          </p:cNvPr>
          <p:cNvSpPr>
            <a:spLocks noGrp="1"/>
          </p:cNvSpPr>
          <p:nvPr>
            <p:ph type="sldNum" sz="quarter" idx="12"/>
          </p:nvPr>
        </p:nvSpPr>
        <p:spPr/>
        <p:txBody>
          <a:bodyPr/>
          <a:lstStyle/>
          <a:p>
            <a:fld id="{D57F1E4F-1CFF-5643-939E-217C01CDF565}" type="slidenum">
              <a:rPr lang="en-US" smtClean="0"/>
              <a:pPr/>
              <a:t>98</a:t>
            </a:fld>
            <a:endParaRPr lang="en-US" dirty="0"/>
          </a:p>
        </p:txBody>
      </p:sp>
    </p:spTree>
    <p:extLst>
      <p:ext uri="{BB962C8B-B14F-4D97-AF65-F5344CB8AC3E}">
        <p14:creationId xmlns:p14="http://schemas.microsoft.com/office/powerpoint/2010/main" val="2472657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6000" b="1" cap="all" dirty="0">
                <a:ln w="3175" cmpd="sng">
                  <a:noFill/>
                </a:ln>
                <a:solidFill>
                  <a:srgbClr val="D24726"/>
                </a:solidFill>
              </a:rPr>
              <a:t>Strongbox III: </a:t>
            </a:r>
            <a:r>
              <a:rPr lang="en-US" sz="6000" b="1" cap="all" dirty="0">
                <a:ln w="3175" cmpd="sng">
                  <a:noFill/>
                </a:ln>
                <a:solidFill>
                  <a:srgbClr val="D24726"/>
                </a:solidFill>
                <a:latin typeface="Calibri Light" panose="020F0302020204030204"/>
              </a:rPr>
              <a:t>GOALS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1754326"/>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The big question: </a:t>
            </a:r>
            <a:r>
              <a:rPr lang="en-US" sz="3600" b="1" dirty="0">
                <a:solidFill>
                  <a:prstClr val="black"/>
                </a:solidFill>
              </a:rPr>
              <a:t>how secure is StrongBox FDE</a:t>
            </a:r>
            <a:r>
              <a:rPr lang="en-US" sz="3600" dirty="0">
                <a:solidFill>
                  <a:prstClr val="black"/>
                </a:solidFill>
              </a:rPr>
              <a:t>? How much “security is left” in FDE context given StrongBox constraints?</a:t>
            </a:r>
          </a:p>
          <a:p>
            <a:pPr marL="571500" lvl="1" indent="-571500">
              <a:buClr>
                <a:prstClr val="black"/>
              </a:buClr>
              <a:buFont typeface="Calibri" panose="020F0502020204030204" pitchFamily="34" charset="0"/>
              <a:buChar char="◊"/>
              <a:defRPr/>
            </a:pPr>
            <a:r>
              <a:rPr lang="en-US" sz="3600" dirty="0">
                <a:solidFill>
                  <a:prstClr val="black"/>
                </a:solidFill>
              </a:rPr>
              <a:t>Define a new set of formal FDE security notions </a:t>
            </a:r>
            <a:r>
              <a:rPr lang="en-US" sz="3600" dirty="0">
                <a:solidFill>
                  <a:srgbClr val="00B050"/>
                </a:solidFill>
              </a:rPr>
              <a:t>(May-June)</a:t>
            </a:r>
          </a:p>
        </p:txBody>
      </p:sp>
      <p:sp>
        <p:nvSpPr>
          <p:cNvPr id="3" name="Slide Number Placeholder 2">
            <a:extLst>
              <a:ext uri="{FF2B5EF4-FFF2-40B4-BE49-F238E27FC236}">
                <a16:creationId xmlns:a16="http://schemas.microsoft.com/office/drawing/2014/main" id="{172AE9AB-BB40-428E-B2F6-21CDBB84BD7A}"/>
              </a:ext>
            </a:extLst>
          </p:cNvPr>
          <p:cNvSpPr>
            <a:spLocks noGrp="1"/>
          </p:cNvSpPr>
          <p:nvPr>
            <p:ph type="sldNum" sz="quarter" idx="12"/>
          </p:nvPr>
        </p:nvSpPr>
        <p:spPr/>
        <p:txBody>
          <a:bodyPr/>
          <a:lstStyle/>
          <a:p>
            <a:fld id="{D57F1E4F-1CFF-5643-939E-217C01CDF565}" type="slidenum">
              <a:rPr lang="en-US" smtClean="0"/>
              <a:pPr/>
              <a:t>99</a:t>
            </a:fld>
            <a:endParaRPr lang="en-US" dirty="0"/>
          </a:p>
        </p:txBody>
      </p:sp>
    </p:spTree>
    <p:extLst>
      <p:ext uri="{BB962C8B-B14F-4D97-AF65-F5344CB8AC3E}">
        <p14:creationId xmlns:p14="http://schemas.microsoft.com/office/powerpoint/2010/main" val="13703086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ort Your 3D Models.potx" id="{98FA5300-F36E-4E09-B87A-445242C647AE}" vid="{04F4B6F2-3E92-45BB-A359-066CA3EB33B1}"/>
    </a:ext>
  </a:extLst>
</a:theme>
</file>

<file path=ppt/theme/theme2.xml><?xml version="1.0" encoding="utf-8"?>
<a:theme xmlns:a="http://schemas.openxmlformats.org/drawingml/2006/main" name="1_Office Them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5_MO - v3" id="{A9CD7B3E-F553-4D42-AA9A-34F849A8D81E}" vid="{892193B0-ABEF-4C5B-ACF0-242E70DE9902}"/>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00FA0FAA1F40A48AFF9B83E7A8535C8" ma:contentTypeVersion="6" ma:contentTypeDescription="Create a new document." ma:contentTypeScope="" ma:versionID="a29564c4913de883a27ffdcfd458aeb5">
  <xsd:schema xmlns:xsd="http://www.w3.org/2001/XMLSchema" xmlns:xs="http://www.w3.org/2001/XMLSchema" xmlns:p="http://schemas.microsoft.com/office/2006/metadata/properties" xmlns:ns2="b348f026-0623-4e77-bd1b-15beed583077" xmlns:ns3="59f4de77-fb23-43c4-8afd-72bf968a030f" targetNamespace="http://schemas.microsoft.com/office/2006/metadata/properties" ma:root="true" ma:fieldsID="474b71ccdbfe1ec76872f436b686490d" ns2:_="" ns3:_="">
    <xsd:import namespace="b348f026-0623-4e77-bd1b-15beed583077"/>
    <xsd:import namespace="59f4de77-fb23-43c4-8afd-72bf968a03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48f026-0623-4e77-bd1b-15beed5830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f4de77-fb23-43c4-8afd-72bf968a03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C9EF40-9368-4E43-9CE0-AE0749FAE236}">
  <ds:schemaRefs>
    <ds:schemaRef ds:uri="http://schemas.openxmlformats.org/package/2006/metadata/core-properties"/>
    <ds:schemaRef ds:uri="http://purl.org/dc/elements/1.1/"/>
    <ds:schemaRef ds:uri="http://schemas.microsoft.com/office/2006/documentManagement/types"/>
    <ds:schemaRef ds:uri="http://purl.org/dc/terms/"/>
    <ds:schemaRef ds:uri="b348f026-0623-4e77-bd1b-15beed583077"/>
    <ds:schemaRef ds:uri="59f4de77-fb23-43c4-8afd-72bf968a030f"/>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45CA8FE-D82C-480E-ABF9-7B721C8E075D}">
  <ds:schemaRefs>
    <ds:schemaRef ds:uri="http://schemas.microsoft.com/sharepoint/v3/contenttype/forms"/>
  </ds:schemaRefs>
</ds:datastoreItem>
</file>

<file path=customXml/itemProps3.xml><?xml version="1.0" encoding="utf-8"?>
<ds:datastoreItem xmlns:ds="http://schemas.openxmlformats.org/officeDocument/2006/customXml" ds:itemID="{AC424DE4-F957-4388-9DA7-91BC1AE59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48f026-0623-4e77-bd1b-15beed583077"/>
    <ds:schemaRef ds:uri="59f4de77-fb23-43c4-8afd-72bf968a03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Import your 3D models</Template>
  <TotalTime>0</TotalTime>
  <Words>9277</Words>
  <Application>Microsoft Office PowerPoint</Application>
  <PresentationFormat>Widescreen</PresentationFormat>
  <Paragraphs>1554</Paragraphs>
  <Slides>102</Slides>
  <Notes>102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102</vt:i4>
      </vt:variant>
    </vt:vector>
  </HeadingPairs>
  <TitlesOfParts>
    <vt:vector size="113" baseType="lpstr">
      <vt:lpstr>Arial</vt:lpstr>
      <vt:lpstr>Calibri</vt:lpstr>
      <vt:lpstr>Calibri Light</vt:lpstr>
      <vt:lpstr>Century Gothic</vt:lpstr>
      <vt:lpstr>Franklin Gothic Demi</vt:lpstr>
      <vt:lpstr>Hack</vt:lpstr>
      <vt:lpstr>Segoe UI</vt:lpstr>
      <vt:lpstr>Wingdings</vt:lpstr>
      <vt:lpstr>Office Theme</vt:lpstr>
      <vt:lpstr>1_Office Theme</vt:lpstr>
      <vt:lpstr>2_Office Theme</vt:lpstr>
      <vt:lpstr>PROJECT STRONGBOX</vt:lpstr>
      <vt:lpstr>PowerPoint Presentation</vt:lpstr>
      <vt:lpstr>STRONGBOX</vt:lpstr>
      <vt:lpstr>STRONGBOX</vt:lpstr>
      <vt:lpstr>STRONGBOX</vt:lpstr>
      <vt:lpstr>STRONGBOX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STRONGBOX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STRONGBOX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STRONGBOX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2019-02-27T12:26:18Z</dcterms:created>
  <dcterms:modified xsi:type="dcterms:W3CDTF">2019-03-14T14:34:01Z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0x010100500FA0FAA1F40A48AFF9B83E7A8535C8</vt:lpwstr>
  </property>
</Properties>
</file>